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45"/>
  </p:notesMasterIdLst>
  <p:sldIdLst>
    <p:sldId id="418" r:id="rId3"/>
    <p:sldId id="386" r:id="rId4"/>
    <p:sldId id="445" r:id="rId5"/>
    <p:sldId id="429" r:id="rId6"/>
    <p:sldId id="460" r:id="rId7"/>
    <p:sldId id="582" r:id="rId8"/>
    <p:sldId id="792" r:id="rId9"/>
    <p:sldId id="793" r:id="rId10"/>
    <p:sldId id="795" r:id="rId11"/>
    <p:sldId id="796" r:id="rId12"/>
    <p:sldId id="798" r:id="rId13"/>
    <p:sldId id="794" r:id="rId14"/>
    <p:sldId id="797" r:id="rId15"/>
    <p:sldId id="799" r:id="rId16"/>
    <p:sldId id="800" r:id="rId17"/>
    <p:sldId id="801" r:id="rId18"/>
    <p:sldId id="802" r:id="rId19"/>
    <p:sldId id="805" r:id="rId20"/>
    <p:sldId id="804" r:id="rId21"/>
    <p:sldId id="803" r:id="rId22"/>
    <p:sldId id="806" r:id="rId23"/>
    <p:sldId id="807" r:id="rId24"/>
    <p:sldId id="808" r:id="rId25"/>
    <p:sldId id="809" r:id="rId26"/>
    <p:sldId id="810" r:id="rId27"/>
    <p:sldId id="811" r:id="rId28"/>
    <p:sldId id="816" r:id="rId29"/>
    <p:sldId id="817" r:id="rId30"/>
    <p:sldId id="812" r:id="rId31"/>
    <p:sldId id="813" r:id="rId32"/>
    <p:sldId id="814" r:id="rId33"/>
    <p:sldId id="815" r:id="rId34"/>
    <p:sldId id="480" r:id="rId35"/>
    <p:sldId id="479" r:id="rId36"/>
    <p:sldId id="511" r:id="rId37"/>
    <p:sldId id="501" r:id="rId38"/>
    <p:sldId id="510" r:id="rId39"/>
    <p:sldId id="452" r:id="rId40"/>
    <p:sldId id="451" r:id="rId41"/>
    <p:sldId id="513" r:id="rId42"/>
    <p:sldId id="514" r:id="rId43"/>
    <p:sldId id="449" r:id="rId44"/>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724B"/>
    <a:srgbClr val="D04E1D"/>
    <a:srgbClr val="D1EEAC"/>
    <a:srgbClr val="9AC39A"/>
    <a:srgbClr val="96A8C3"/>
    <a:srgbClr val="FFFFCC"/>
    <a:srgbClr val="009900"/>
    <a:srgbClr val="A3B8CB"/>
    <a:srgbClr val="E59F84"/>
    <a:srgbClr val="F8D5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3" autoAdjust="0"/>
    <p:restoredTop sz="89085" autoAdjust="0"/>
  </p:normalViewPr>
  <p:slideViewPr>
    <p:cSldViewPr>
      <p:cViewPr varScale="1">
        <p:scale>
          <a:sx n="100" d="100"/>
          <a:sy n="100" d="100"/>
        </p:scale>
        <p:origin x="906" y="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75" d="100"/>
        <a:sy n="75" d="100"/>
      </p:scale>
      <p:origin x="0" y="-28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95645188-6A4D-4C85-B856-A4BE5EBBB006}" type="datetimeFigureOut">
              <a:rPr lang="en-US"/>
              <a:pPr>
                <a:defRPr/>
              </a:pPr>
              <a:t>8/7/2017</a:t>
            </a:fld>
            <a:endParaRPr lang="en-US"/>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endParaRPr lang="en-US"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666AA481-E30C-4065-A8C0-02429543A295}" type="slidenum">
              <a:rPr lang="en-US"/>
              <a:pPr>
                <a:defRPr/>
              </a:pPr>
              <a:t>‹#›</a:t>
            </a:fld>
            <a:endParaRPr lang="en-US"/>
          </a:p>
        </p:txBody>
      </p:sp>
    </p:spTree>
    <p:extLst>
      <p:ext uri="{BB962C8B-B14F-4D97-AF65-F5344CB8AC3E}">
        <p14:creationId xmlns:p14="http://schemas.microsoft.com/office/powerpoint/2010/main" val="23549181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uk-UA"/>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5D11FCB-918B-4415-A66C-E1CA6DCC6064}" type="slidenum">
              <a:rPr lang="en-US">
                <a:cs typeface="Arial" charset="0"/>
              </a:rPr>
              <a:pPr fontAlgn="base">
                <a:spcBef>
                  <a:spcPct val="0"/>
                </a:spcBef>
                <a:spcAft>
                  <a:spcPct val="0"/>
                </a:spcAft>
              </a:pPr>
              <a:t>1</a:t>
            </a:fld>
            <a:endParaRPr lang="en-US">
              <a:cs typeface="Arial" charset="0"/>
            </a:endParaRPr>
          </a:p>
        </p:txBody>
      </p:sp>
    </p:spTree>
    <p:extLst>
      <p:ext uri="{BB962C8B-B14F-4D97-AF65-F5344CB8AC3E}">
        <p14:creationId xmlns:p14="http://schemas.microsoft.com/office/powerpoint/2010/main" val="183755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10</a:t>
            </a:fld>
            <a:endParaRPr lang="en-US"/>
          </a:p>
        </p:txBody>
      </p:sp>
    </p:spTree>
    <p:extLst>
      <p:ext uri="{BB962C8B-B14F-4D97-AF65-F5344CB8AC3E}">
        <p14:creationId xmlns:p14="http://schemas.microsoft.com/office/powerpoint/2010/main" val="968819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11</a:t>
            </a:fld>
            <a:endParaRPr lang="en-US">
              <a:cs typeface="Arial" charset="0"/>
            </a:endParaRPr>
          </a:p>
        </p:txBody>
      </p:sp>
    </p:spTree>
    <p:extLst>
      <p:ext uri="{BB962C8B-B14F-4D97-AF65-F5344CB8AC3E}">
        <p14:creationId xmlns:p14="http://schemas.microsoft.com/office/powerpoint/2010/main" val="3796308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12</a:t>
            </a:fld>
            <a:endParaRPr lang="en-US">
              <a:cs typeface="Arial" charset="0"/>
            </a:endParaRPr>
          </a:p>
        </p:txBody>
      </p:sp>
    </p:spTree>
    <p:extLst>
      <p:ext uri="{BB962C8B-B14F-4D97-AF65-F5344CB8AC3E}">
        <p14:creationId xmlns:p14="http://schemas.microsoft.com/office/powerpoint/2010/main" val="2106530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13</a:t>
            </a:fld>
            <a:endParaRPr lang="en-US">
              <a:cs typeface="Arial" charset="0"/>
            </a:endParaRPr>
          </a:p>
        </p:txBody>
      </p:sp>
    </p:spTree>
    <p:extLst>
      <p:ext uri="{BB962C8B-B14F-4D97-AF65-F5344CB8AC3E}">
        <p14:creationId xmlns:p14="http://schemas.microsoft.com/office/powerpoint/2010/main" val="174973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14</a:t>
            </a:fld>
            <a:endParaRPr lang="en-US">
              <a:cs typeface="Arial" charset="0"/>
            </a:endParaRPr>
          </a:p>
        </p:txBody>
      </p:sp>
    </p:spTree>
    <p:extLst>
      <p:ext uri="{BB962C8B-B14F-4D97-AF65-F5344CB8AC3E}">
        <p14:creationId xmlns:p14="http://schemas.microsoft.com/office/powerpoint/2010/main" val="1068422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15</a:t>
            </a:fld>
            <a:endParaRPr lang="en-US">
              <a:cs typeface="Arial" charset="0"/>
            </a:endParaRPr>
          </a:p>
        </p:txBody>
      </p:sp>
    </p:spTree>
    <p:extLst>
      <p:ext uri="{BB962C8B-B14F-4D97-AF65-F5344CB8AC3E}">
        <p14:creationId xmlns:p14="http://schemas.microsoft.com/office/powerpoint/2010/main" val="1357197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kern="1200" dirty="0">
                <a:solidFill>
                  <a:schemeClr val="tx1"/>
                </a:solidFill>
                <a:effectLst/>
                <a:latin typeface="+mn-lt"/>
                <a:ea typeface="+mn-ea"/>
                <a:cs typeface="+mn-cs"/>
              </a:rPr>
              <a:t>The sleep method is one way to halt a thread for a period of time.</a:t>
            </a:r>
            <a:r>
              <a:rPr lang="en-US" dirty="0"/>
              <a:t> </a:t>
            </a:r>
            <a:br>
              <a:rPr lang="en-US" dirty="0"/>
            </a:br>
            <a:r>
              <a:rPr lang="en-US" sz="1200" b="0" i="0" kern="1200" dirty="0">
                <a:solidFill>
                  <a:schemeClr val="tx1"/>
                </a:solidFill>
                <a:effectLst/>
                <a:latin typeface="+mn-lt"/>
                <a:ea typeface="+mn-ea"/>
                <a:cs typeface="+mn-cs"/>
              </a:rPr>
              <a:t>The join method causes the current thread to wait until the thread on which the join method is called terminates.</a:t>
            </a:r>
            <a:r>
              <a:rPr lang="en-US" dirty="0"/>
              <a:t> </a:t>
            </a:r>
          </a:p>
          <a:p>
            <a:pPr>
              <a:spcBef>
                <a:spcPct val="0"/>
              </a:spcBef>
            </a:pPr>
            <a:r>
              <a:rPr lang="en-US" sz="1200" b="0" i="0" kern="1200" dirty="0">
                <a:solidFill>
                  <a:schemeClr val="tx1"/>
                </a:solidFill>
                <a:effectLst/>
                <a:latin typeface="+mn-lt"/>
                <a:ea typeface="+mn-ea"/>
                <a:cs typeface="+mn-cs"/>
              </a:rPr>
              <a:t>Use the method </a:t>
            </a:r>
            <a:r>
              <a:rPr lang="en-US" sz="1200" b="0" i="0" kern="1200" dirty="0" err="1">
                <a:solidFill>
                  <a:schemeClr val="tx1"/>
                </a:solidFill>
                <a:effectLst/>
                <a:latin typeface="+mn-lt"/>
                <a:ea typeface="+mn-ea"/>
                <a:cs typeface="+mn-cs"/>
              </a:rPr>
              <a:t>Thread.yield</a:t>
            </a:r>
            <a:r>
              <a:rPr lang="en-US" sz="1200" b="0" i="0" kern="1200" dirty="0">
                <a:solidFill>
                  <a:schemeClr val="tx1"/>
                </a:solidFill>
                <a:effectLst/>
                <a:latin typeface="+mn-lt"/>
                <a:ea typeface="+mn-ea"/>
                <a:cs typeface="+mn-cs"/>
              </a:rPr>
              <a:t>() to give other threads of the same priority a chance to execute. If other threads at the same priority are runnable, yield places the calling thread into the runnable pool and allows another thread to run. If no other threads are runnable at the same priority, yield does nothing.</a:t>
            </a:r>
            <a:r>
              <a:rPr lang="en-US" dirty="0"/>
              <a:t> </a:t>
            </a:r>
            <a:br>
              <a:rPr lang="en-US" dirty="0"/>
            </a:br>
            <a:r>
              <a:rPr lang="en-US" dirty="0"/>
              <a:t/>
            </a:r>
            <a:br>
              <a:rPr lang="en-US" dirty="0"/>
            </a:b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16</a:t>
            </a:fld>
            <a:endParaRPr lang="en-US">
              <a:cs typeface="Arial" charset="0"/>
            </a:endParaRPr>
          </a:p>
        </p:txBody>
      </p:sp>
    </p:spTree>
    <p:extLst>
      <p:ext uri="{BB962C8B-B14F-4D97-AF65-F5344CB8AC3E}">
        <p14:creationId xmlns:p14="http://schemas.microsoft.com/office/powerpoint/2010/main" val="1721754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17</a:t>
            </a:fld>
            <a:endParaRPr lang="en-US">
              <a:cs typeface="Arial" charset="0"/>
            </a:endParaRPr>
          </a:p>
        </p:txBody>
      </p:sp>
    </p:spTree>
    <p:extLst>
      <p:ext uri="{BB962C8B-B14F-4D97-AF65-F5344CB8AC3E}">
        <p14:creationId xmlns:p14="http://schemas.microsoft.com/office/powerpoint/2010/main" val="296331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18</a:t>
            </a:fld>
            <a:endParaRPr lang="en-US">
              <a:cs typeface="Arial" charset="0"/>
            </a:endParaRPr>
          </a:p>
        </p:txBody>
      </p:sp>
    </p:spTree>
    <p:extLst>
      <p:ext uri="{BB962C8B-B14F-4D97-AF65-F5344CB8AC3E}">
        <p14:creationId xmlns:p14="http://schemas.microsoft.com/office/powerpoint/2010/main" val="3203869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19</a:t>
            </a:fld>
            <a:endParaRPr lang="en-US"/>
          </a:p>
        </p:txBody>
      </p:sp>
    </p:spTree>
    <p:extLst>
      <p:ext uri="{BB962C8B-B14F-4D97-AF65-F5344CB8AC3E}">
        <p14:creationId xmlns:p14="http://schemas.microsoft.com/office/powerpoint/2010/main" val="2950883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Образ слайда 1"/>
          <p:cNvSpPr>
            <a:spLocks noGrp="1" noRot="1" noChangeAspect="1"/>
          </p:cNvSpPr>
          <p:nvPr>
            <p:ph type="sldImg"/>
          </p:nvPr>
        </p:nvSpPr>
        <p:spPr bwMode="auto">
          <a:noFill/>
          <a:ln>
            <a:solidFill>
              <a:srgbClr val="000000"/>
            </a:solidFill>
            <a:miter lim="800000"/>
            <a:headEnd/>
            <a:tailEnd/>
          </a:ln>
        </p:spPr>
      </p:sp>
      <p:sp>
        <p:nvSpPr>
          <p:cNvPr id="17410"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a:p>
        </p:txBody>
      </p:sp>
      <p:sp>
        <p:nvSpPr>
          <p:cNvPr id="17411"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695DC8-E398-4754-BD4F-AF7F772259F6}" type="slidenum">
              <a:rPr lang="en-US">
                <a:cs typeface="Arial" charset="0"/>
              </a:rPr>
              <a:pPr fontAlgn="base">
                <a:spcBef>
                  <a:spcPct val="0"/>
                </a:spcBef>
                <a:spcAft>
                  <a:spcPct val="0"/>
                </a:spcAft>
              </a:pPr>
              <a:t>2</a:t>
            </a:fld>
            <a:endParaRPr lang="en-US">
              <a:cs typeface="Arial" charset="0"/>
            </a:endParaRPr>
          </a:p>
        </p:txBody>
      </p:sp>
    </p:spTree>
    <p:extLst>
      <p:ext uri="{BB962C8B-B14F-4D97-AF65-F5344CB8AC3E}">
        <p14:creationId xmlns:p14="http://schemas.microsoft.com/office/powerpoint/2010/main" val="225651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20</a:t>
            </a:fld>
            <a:endParaRPr lang="en-US">
              <a:cs typeface="Arial" charset="0"/>
            </a:endParaRPr>
          </a:p>
        </p:txBody>
      </p:sp>
    </p:spTree>
    <p:extLst>
      <p:ext uri="{BB962C8B-B14F-4D97-AF65-F5344CB8AC3E}">
        <p14:creationId xmlns:p14="http://schemas.microsoft.com/office/powerpoint/2010/main" val="308948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21</a:t>
            </a:fld>
            <a:endParaRPr lang="en-US">
              <a:cs typeface="Arial" charset="0"/>
            </a:endParaRPr>
          </a:p>
        </p:txBody>
      </p:sp>
    </p:spTree>
    <p:extLst>
      <p:ext uri="{BB962C8B-B14F-4D97-AF65-F5344CB8AC3E}">
        <p14:creationId xmlns:p14="http://schemas.microsoft.com/office/powerpoint/2010/main" val="253650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22</a:t>
            </a:fld>
            <a:endParaRPr lang="en-US">
              <a:cs typeface="Arial" charset="0"/>
            </a:endParaRPr>
          </a:p>
        </p:txBody>
      </p:sp>
    </p:spTree>
    <p:extLst>
      <p:ext uri="{BB962C8B-B14F-4D97-AF65-F5344CB8AC3E}">
        <p14:creationId xmlns:p14="http://schemas.microsoft.com/office/powerpoint/2010/main" val="245492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23</a:t>
            </a:fld>
            <a:endParaRPr lang="en-US">
              <a:cs typeface="Arial" charset="0"/>
            </a:endParaRPr>
          </a:p>
        </p:txBody>
      </p:sp>
    </p:spTree>
    <p:extLst>
      <p:ext uri="{BB962C8B-B14F-4D97-AF65-F5344CB8AC3E}">
        <p14:creationId xmlns:p14="http://schemas.microsoft.com/office/powerpoint/2010/main" val="1931232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24</a:t>
            </a:fld>
            <a:endParaRPr lang="en-US">
              <a:cs typeface="Arial" charset="0"/>
            </a:endParaRPr>
          </a:p>
        </p:txBody>
      </p:sp>
    </p:spTree>
    <p:extLst>
      <p:ext uri="{BB962C8B-B14F-4D97-AF65-F5344CB8AC3E}">
        <p14:creationId xmlns:p14="http://schemas.microsoft.com/office/powerpoint/2010/main" val="2753242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25</a:t>
            </a:fld>
            <a:endParaRPr lang="en-US"/>
          </a:p>
        </p:txBody>
      </p:sp>
    </p:spTree>
    <p:extLst>
      <p:ext uri="{BB962C8B-B14F-4D97-AF65-F5344CB8AC3E}">
        <p14:creationId xmlns:p14="http://schemas.microsoft.com/office/powerpoint/2010/main" val="517736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26</a:t>
            </a:fld>
            <a:endParaRPr lang="en-US">
              <a:cs typeface="Arial" charset="0"/>
            </a:endParaRPr>
          </a:p>
        </p:txBody>
      </p:sp>
    </p:spTree>
    <p:extLst>
      <p:ext uri="{BB962C8B-B14F-4D97-AF65-F5344CB8AC3E}">
        <p14:creationId xmlns:p14="http://schemas.microsoft.com/office/powerpoint/2010/main" val="3098754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27</a:t>
            </a:fld>
            <a:endParaRPr lang="en-US">
              <a:cs typeface="Arial" charset="0"/>
            </a:endParaRPr>
          </a:p>
        </p:txBody>
      </p:sp>
    </p:spTree>
    <p:extLst>
      <p:ext uri="{BB962C8B-B14F-4D97-AF65-F5344CB8AC3E}">
        <p14:creationId xmlns:p14="http://schemas.microsoft.com/office/powerpoint/2010/main" val="2976808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28</a:t>
            </a:fld>
            <a:endParaRPr lang="en-US">
              <a:cs typeface="Arial" charset="0"/>
            </a:endParaRPr>
          </a:p>
        </p:txBody>
      </p:sp>
    </p:spTree>
    <p:extLst>
      <p:ext uri="{BB962C8B-B14F-4D97-AF65-F5344CB8AC3E}">
        <p14:creationId xmlns:p14="http://schemas.microsoft.com/office/powerpoint/2010/main" val="274106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29</a:t>
            </a:fld>
            <a:endParaRPr lang="en-US">
              <a:cs typeface="Arial" charset="0"/>
            </a:endParaRPr>
          </a:p>
        </p:txBody>
      </p:sp>
    </p:spTree>
    <p:extLst>
      <p:ext uri="{BB962C8B-B14F-4D97-AF65-F5344CB8AC3E}">
        <p14:creationId xmlns:p14="http://schemas.microsoft.com/office/powerpoint/2010/main" val="261719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3</a:t>
            </a:fld>
            <a:endParaRPr lang="en-US"/>
          </a:p>
        </p:txBody>
      </p:sp>
    </p:spTree>
    <p:extLst>
      <p:ext uri="{BB962C8B-B14F-4D97-AF65-F5344CB8AC3E}">
        <p14:creationId xmlns:p14="http://schemas.microsoft.com/office/powerpoint/2010/main" val="3752307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30</a:t>
            </a:fld>
            <a:endParaRPr lang="en-US">
              <a:cs typeface="Arial" charset="0"/>
            </a:endParaRPr>
          </a:p>
        </p:txBody>
      </p:sp>
    </p:spTree>
    <p:extLst>
      <p:ext uri="{BB962C8B-B14F-4D97-AF65-F5344CB8AC3E}">
        <p14:creationId xmlns:p14="http://schemas.microsoft.com/office/powerpoint/2010/main" val="2423964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31</a:t>
            </a:fld>
            <a:endParaRPr lang="en-US">
              <a:cs typeface="Arial" charset="0"/>
            </a:endParaRPr>
          </a:p>
        </p:txBody>
      </p:sp>
    </p:spTree>
    <p:extLst>
      <p:ext uri="{BB962C8B-B14F-4D97-AF65-F5344CB8AC3E}">
        <p14:creationId xmlns:p14="http://schemas.microsoft.com/office/powerpoint/2010/main" val="3958345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ru-RU" dirty="0"/>
              <a:t>Другой пример будет анонсирован голосом (в материалах к курсу)</a:t>
            </a:r>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32</a:t>
            </a:fld>
            <a:endParaRPr lang="en-US">
              <a:cs typeface="Arial" charset="0"/>
            </a:endParaRPr>
          </a:p>
        </p:txBody>
      </p:sp>
    </p:spTree>
    <p:extLst>
      <p:ext uri="{BB962C8B-B14F-4D97-AF65-F5344CB8AC3E}">
        <p14:creationId xmlns:p14="http://schemas.microsoft.com/office/powerpoint/2010/main" val="2494931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33</a:t>
            </a:fld>
            <a:endParaRPr lang="en-US"/>
          </a:p>
        </p:txBody>
      </p:sp>
    </p:spTree>
    <p:extLst>
      <p:ext uri="{BB962C8B-B14F-4D97-AF65-F5344CB8AC3E}">
        <p14:creationId xmlns:p14="http://schemas.microsoft.com/office/powerpoint/2010/main" val="2079073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34</a:t>
            </a:fld>
            <a:endParaRPr lang="en-US">
              <a:cs typeface="Arial" charset="0"/>
            </a:endParaRPr>
          </a:p>
        </p:txBody>
      </p:sp>
    </p:spTree>
    <p:extLst>
      <p:ext uri="{BB962C8B-B14F-4D97-AF65-F5344CB8AC3E}">
        <p14:creationId xmlns:p14="http://schemas.microsoft.com/office/powerpoint/2010/main" val="3582637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35</a:t>
            </a:fld>
            <a:endParaRPr lang="en-US"/>
          </a:p>
        </p:txBody>
      </p:sp>
    </p:spTree>
    <p:extLst>
      <p:ext uri="{BB962C8B-B14F-4D97-AF65-F5344CB8AC3E}">
        <p14:creationId xmlns:p14="http://schemas.microsoft.com/office/powerpoint/2010/main" val="3192772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36</a:t>
            </a:fld>
            <a:endParaRPr lang="en-US"/>
          </a:p>
        </p:txBody>
      </p:sp>
    </p:spTree>
    <p:extLst>
      <p:ext uri="{BB962C8B-B14F-4D97-AF65-F5344CB8AC3E}">
        <p14:creationId xmlns:p14="http://schemas.microsoft.com/office/powerpoint/2010/main" val="3213718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Образ слайда 1"/>
          <p:cNvSpPr>
            <a:spLocks noGrp="1" noRot="1" noChangeAspect="1"/>
          </p:cNvSpPr>
          <p:nvPr>
            <p:ph type="sldImg"/>
          </p:nvPr>
        </p:nvSpPr>
        <p:spPr bwMode="auto">
          <a:noFill/>
          <a:ln>
            <a:solidFill>
              <a:srgbClr val="000000"/>
            </a:solidFill>
            <a:miter lim="800000"/>
            <a:headEnd/>
            <a:tailEnd/>
          </a:ln>
        </p:spPr>
      </p:sp>
      <p:sp>
        <p:nvSpPr>
          <p:cNvPr id="19458"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a:p>
        </p:txBody>
      </p:sp>
      <p:sp>
        <p:nvSpPr>
          <p:cNvPr id="19459"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FEDD6D-D940-4A50-A99E-A3F5D89333ED}" type="slidenum">
              <a:rPr lang="en-US">
                <a:cs typeface="Arial" charset="0"/>
              </a:rPr>
              <a:pPr fontAlgn="base">
                <a:spcBef>
                  <a:spcPct val="0"/>
                </a:spcBef>
                <a:spcAft>
                  <a:spcPct val="0"/>
                </a:spcAft>
              </a:pPr>
              <a:t>37</a:t>
            </a:fld>
            <a:endParaRPr lang="en-US">
              <a:cs typeface="Arial" charset="0"/>
            </a:endParaRPr>
          </a:p>
        </p:txBody>
      </p:sp>
    </p:spTree>
    <p:extLst>
      <p:ext uri="{BB962C8B-B14F-4D97-AF65-F5344CB8AC3E}">
        <p14:creationId xmlns:p14="http://schemas.microsoft.com/office/powerpoint/2010/main" val="4243828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257FB8-63EF-4E13-93FB-D2905A6BAD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432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Образ слайда 1"/>
          <p:cNvSpPr>
            <a:spLocks noGrp="1" noRot="1" noChangeAspect="1"/>
          </p:cNvSpPr>
          <p:nvPr>
            <p:ph type="sldImg"/>
          </p:nvPr>
        </p:nvSpPr>
        <p:spPr bwMode="auto">
          <a:noFill/>
          <a:ln>
            <a:solidFill>
              <a:srgbClr val="000000"/>
            </a:solidFill>
            <a:miter lim="800000"/>
            <a:headEnd/>
            <a:tailEnd/>
          </a:ln>
        </p:spPr>
      </p:sp>
      <p:sp>
        <p:nvSpPr>
          <p:cNvPr id="46082"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uk-UA"/>
          </a:p>
        </p:txBody>
      </p:sp>
      <p:sp>
        <p:nvSpPr>
          <p:cNvPr id="46083"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6FE315-372D-4431-BC57-08764164FCC9}" type="slidenum">
              <a:rPr lang="en-US">
                <a:cs typeface="Arial" charset="0"/>
              </a:rPr>
              <a:pPr fontAlgn="base">
                <a:spcBef>
                  <a:spcPct val="0"/>
                </a:spcBef>
                <a:spcAft>
                  <a:spcPct val="0"/>
                </a:spcAft>
              </a:pPr>
              <a:t>39</a:t>
            </a:fld>
            <a:endParaRPr lang="en-US">
              <a:cs typeface="Arial" charset="0"/>
            </a:endParaRPr>
          </a:p>
        </p:txBody>
      </p:sp>
    </p:spTree>
    <p:extLst>
      <p:ext uri="{BB962C8B-B14F-4D97-AF65-F5344CB8AC3E}">
        <p14:creationId xmlns:p14="http://schemas.microsoft.com/office/powerpoint/2010/main" val="100618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Образ слайда 1"/>
          <p:cNvSpPr>
            <a:spLocks noGrp="1" noRot="1" noChangeAspect="1"/>
          </p:cNvSpPr>
          <p:nvPr>
            <p:ph type="sldImg"/>
          </p:nvPr>
        </p:nvSpPr>
        <p:spPr bwMode="auto">
          <a:noFill/>
          <a:ln>
            <a:solidFill>
              <a:srgbClr val="000000"/>
            </a:solidFill>
            <a:miter lim="800000"/>
            <a:headEnd/>
            <a:tailEnd/>
          </a:ln>
        </p:spPr>
      </p:sp>
      <p:sp>
        <p:nvSpPr>
          <p:cNvPr id="19458"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a:p>
        </p:txBody>
      </p:sp>
      <p:sp>
        <p:nvSpPr>
          <p:cNvPr id="19459"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FEDD6D-D940-4A50-A99E-A3F5D89333ED}" type="slidenum">
              <a:rPr lang="en-US">
                <a:cs typeface="Arial" charset="0"/>
              </a:rPr>
              <a:pPr fontAlgn="base">
                <a:spcBef>
                  <a:spcPct val="0"/>
                </a:spcBef>
                <a:spcAft>
                  <a:spcPct val="0"/>
                </a:spcAft>
              </a:pPr>
              <a:t>4</a:t>
            </a:fld>
            <a:endParaRPr lang="en-US">
              <a:cs typeface="Arial" charset="0"/>
            </a:endParaRPr>
          </a:p>
        </p:txBody>
      </p:sp>
    </p:spTree>
    <p:extLst>
      <p:ext uri="{BB962C8B-B14F-4D97-AF65-F5344CB8AC3E}">
        <p14:creationId xmlns:p14="http://schemas.microsoft.com/office/powerpoint/2010/main" val="380695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40</a:t>
            </a:fld>
            <a:endParaRPr lang="en-US"/>
          </a:p>
        </p:txBody>
      </p:sp>
    </p:spTree>
    <p:extLst>
      <p:ext uri="{BB962C8B-B14F-4D97-AF65-F5344CB8AC3E}">
        <p14:creationId xmlns:p14="http://schemas.microsoft.com/office/powerpoint/2010/main" val="23124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Образ слайда 1"/>
          <p:cNvSpPr>
            <a:spLocks noGrp="1" noRot="1" noChangeAspect="1"/>
          </p:cNvSpPr>
          <p:nvPr>
            <p:ph type="sldImg"/>
          </p:nvPr>
        </p:nvSpPr>
        <p:spPr bwMode="auto">
          <a:noFill/>
          <a:ln>
            <a:solidFill>
              <a:srgbClr val="000000"/>
            </a:solidFill>
            <a:miter lim="800000"/>
            <a:headEnd/>
            <a:tailEnd/>
          </a:ln>
        </p:spPr>
      </p:sp>
      <p:sp>
        <p:nvSpPr>
          <p:cNvPr id="19458"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a:p>
        </p:txBody>
      </p:sp>
      <p:sp>
        <p:nvSpPr>
          <p:cNvPr id="19459"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FEDD6D-D940-4A50-A99E-A3F5D89333ED}" type="slidenum">
              <a:rPr lang="en-US">
                <a:cs typeface="Arial" charset="0"/>
              </a:rPr>
              <a:pPr fontAlgn="base">
                <a:spcBef>
                  <a:spcPct val="0"/>
                </a:spcBef>
                <a:spcAft>
                  <a:spcPct val="0"/>
                </a:spcAft>
              </a:pPr>
              <a:t>41</a:t>
            </a:fld>
            <a:endParaRPr lang="en-US">
              <a:cs typeface="Arial" charset="0"/>
            </a:endParaRPr>
          </a:p>
        </p:txBody>
      </p:sp>
    </p:spTree>
    <p:extLst>
      <p:ext uri="{BB962C8B-B14F-4D97-AF65-F5344CB8AC3E}">
        <p14:creationId xmlns:p14="http://schemas.microsoft.com/office/powerpoint/2010/main" val="2280929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9257FB8-63EF-4E13-93FB-D2905A6BADA3}" type="slidenum">
              <a:rPr lang="en-US" smtClean="0"/>
              <a:t>5</a:t>
            </a:fld>
            <a:endParaRPr lang="en-US"/>
          </a:p>
        </p:txBody>
      </p:sp>
    </p:spTree>
    <p:extLst>
      <p:ext uri="{BB962C8B-B14F-4D97-AF65-F5344CB8AC3E}">
        <p14:creationId xmlns:p14="http://schemas.microsoft.com/office/powerpoint/2010/main" val="507393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ru-RU" dirty="0"/>
              <a:t>Процесс — программа, которая выполняется в текущий момент. Стандарт ISO 9000:2000 определяет процесс как совокупность взаимосвязанных и взаимодействующих действий, преобразующих входящие данные в исходящие.</a:t>
            </a:r>
          </a:p>
          <a:p>
            <a:pPr>
              <a:spcBef>
                <a:spcPct val="0"/>
              </a:spcBef>
            </a:pPr>
            <a:r>
              <a:rPr lang="ru-RU" dirty="0"/>
              <a:t>Компьютерная программа сама по себе — это только пассивная последовательность инструкций, в то время как процесс — это непосредственное выполнение этих инструкций.</a:t>
            </a:r>
          </a:p>
          <a:p>
            <a:pPr>
              <a:spcBef>
                <a:spcPct val="0"/>
              </a:spcBef>
            </a:pPr>
            <a:r>
              <a:rPr lang="ru-RU" dirty="0"/>
              <a:t>Также, процессом называют выполняющуюся программу и все её элементы: адресное пространство, глобальные переменные, регистры, стек, открытые файлы и т. д.</a:t>
            </a:r>
          </a:p>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6</a:t>
            </a:fld>
            <a:endParaRPr lang="en-US">
              <a:cs typeface="Arial" charset="0"/>
            </a:endParaRPr>
          </a:p>
        </p:txBody>
      </p:sp>
    </p:spTree>
    <p:extLst>
      <p:ext uri="{BB962C8B-B14F-4D97-AF65-F5344CB8AC3E}">
        <p14:creationId xmlns:p14="http://schemas.microsoft.com/office/powerpoint/2010/main" val="240434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7</a:t>
            </a:fld>
            <a:endParaRPr lang="en-US">
              <a:cs typeface="Arial" charset="0"/>
            </a:endParaRPr>
          </a:p>
        </p:txBody>
      </p:sp>
    </p:spTree>
    <p:extLst>
      <p:ext uri="{BB962C8B-B14F-4D97-AF65-F5344CB8AC3E}">
        <p14:creationId xmlns:p14="http://schemas.microsoft.com/office/powerpoint/2010/main" val="103063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8</a:t>
            </a:fld>
            <a:endParaRPr lang="en-US">
              <a:cs typeface="Arial" charset="0"/>
            </a:endParaRPr>
          </a:p>
        </p:txBody>
      </p:sp>
    </p:spTree>
    <p:extLst>
      <p:ext uri="{BB962C8B-B14F-4D97-AF65-F5344CB8AC3E}">
        <p14:creationId xmlns:p14="http://schemas.microsoft.com/office/powerpoint/2010/main" val="380008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Образ слайда 1"/>
          <p:cNvSpPr>
            <a:spLocks noGrp="1" noRot="1" noChangeAspect="1"/>
          </p:cNvSpPr>
          <p:nvPr>
            <p:ph type="sldImg"/>
          </p:nvPr>
        </p:nvSpPr>
        <p:spPr bwMode="auto">
          <a:noFill/>
          <a:ln>
            <a:solidFill>
              <a:srgbClr val="000000"/>
            </a:solidFill>
            <a:miter lim="800000"/>
            <a:headEnd/>
            <a:tailEnd/>
          </a:ln>
        </p:spPr>
      </p:sp>
      <p:sp>
        <p:nvSpPr>
          <p:cNvPr id="21506"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dirty="0"/>
          </a:p>
        </p:txBody>
      </p:sp>
      <p:sp>
        <p:nvSpPr>
          <p:cNvPr id="21507"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187578-5D93-4FC6-B82C-7851ADBD77C7}" type="slidenum">
              <a:rPr lang="en-US">
                <a:cs typeface="Arial" charset="0"/>
              </a:rPr>
              <a:pPr fontAlgn="base">
                <a:spcBef>
                  <a:spcPct val="0"/>
                </a:spcBef>
                <a:spcAft>
                  <a:spcPct val="0"/>
                </a:spcAft>
              </a:pPr>
              <a:t>9</a:t>
            </a:fld>
            <a:endParaRPr lang="en-US">
              <a:cs typeface="Arial" charset="0"/>
            </a:endParaRPr>
          </a:p>
        </p:txBody>
      </p:sp>
    </p:spTree>
    <p:extLst>
      <p:ext uri="{BB962C8B-B14F-4D97-AF65-F5344CB8AC3E}">
        <p14:creationId xmlns:p14="http://schemas.microsoft.com/office/powerpoint/2010/main" val="2243211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ru-RU"/>
              <a:t>Образец заголовка</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Date Placeholder 3"/>
          <p:cNvSpPr>
            <a:spLocks noGrp="1"/>
          </p:cNvSpPr>
          <p:nvPr>
            <p:ph type="dt" sz="half" idx="10"/>
          </p:nvPr>
        </p:nvSpPr>
        <p:spPr/>
        <p:txBody>
          <a:bodyPr/>
          <a:lstStyle>
            <a:lvl1pPr>
              <a:defRPr/>
            </a:lvl1pPr>
          </a:lstStyle>
          <a:p>
            <a:pPr>
              <a:defRPr/>
            </a:pPr>
            <a:fld id="{A5BF0935-CABC-4682-8BAC-84433E0A213B}" type="datetime1">
              <a:rPr lang="ru-RU"/>
              <a:pPr>
                <a:defRPr/>
              </a:pPr>
              <a:t>07.08.2017</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28F57DCD-8F70-4866-9628-688ACC2F6895}"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lvl1pPr>
              <a:defRPr/>
            </a:lvl1pPr>
          </a:lstStyle>
          <a:p>
            <a:pPr>
              <a:defRPr/>
            </a:pPr>
            <a:fld id="{9D484C53-E92B-4580-B62C-1D93A4522162}" type="datetime1">
              <a:rPr lang="ru-RU"/>
              <a:pPr>
                <a:defRPr/>
              </a:pPr>
              <a:t>07.08.2017</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768F1DB3-E6FA-4395-800D-32CA82855253}"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lvl1pPr>
              <a:defRPr/>
            </a:lvl1pPr>
          </a:lstStyle>
          <a:p>
            <a:pPr>
              <a:defRPr/>
            </a:pPr>
            <a:fld id="{0598D693-55E9-4DFB-A6CF-E9CF1C2C453F}" type="datetime1">
              <a:rPr lang="ru-RU"/>
              <a:pPr>
                <a:defRPr/>
              </a:pPr>
              <a:t>07.08.2017</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756C9895-5954-4679-9371-93EDFD36F8CC}" type="slidenum">
              <a:rPr lang="ru-RU"/>
              <a:pPr>
                <a:defRPr/>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ru-RU"/>
              <a:t>Образец заголовка</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38E089-62ED-4B99-9D85-4233106172C3}"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839051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E4D2F2-8EAD-4248-A8AF-937EE57F2432}"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0171433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71B655-9686-4700-A3E3-2677DD26807C}"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487108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EFA3A0-0963-40F8-917D-76DEAAEFC216}"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698362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F2FADE-2241-4AB9-A208-782AC4633E65}"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3519129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3ABB79-FB1F-4563-8AEC-F75E8EA4533C}"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5666056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98CEBD2-D067-4C87-98E7-17140CF67479}"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5559821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A170F8-514C-479C-AACB-5022023134F7}"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7611834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lvl1pPr>
              <a:defRPr/>
            </a:lvl1pPr>
          </a:lstStyle>
          <a:p>
            <a:pPr>
              <a:defRPr/>
            </a:pPr>
            <a:fld id="{D50DF1A9-FA95-49E0-AD03-FC09736C0417}" type="datetime1">
              <a:rPr lang="ru-RU"/>
              <a:pPr>
                <a:defRPr/>
              </a:pPr>
              <a:t>07.08.2017</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D3FF4D12-7BED-49F7-86C6-6CCA3FE5C211}" type="slidenum">
              <a:rPr lang="ru-RU"/>
              <a:pPr>
                <a:defRPr/>
              </a:pPr>
              <a:t>‹#›</a:t>
            </a:fld>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83611C-DD27-4ADB-92CD-801180824883}"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3357187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55742B-6A67-44BA-9E65-E8ED5897B169}"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58242069"/>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9B4FD-8306-4B74-B1F8-D2E67870986E}"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3660884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lvl1pPr>
              <a:defRPr/>
            </a:lvl1pPr>
          </a:lstStyle>
          <a:p>
            <a:pPr>
              <a:defRPr/>
            </a:pPr>
            <a:fld id="{F3782FD2-711B-470D-82CE-B7001E2E881B}" type="datetime1">
              <a:rPr lang="ru-RU"/>
              <a:pPr>
                <a:defRPr/>
              </a:pPr>
              <a:t>07.08.2017</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56B0170C-3AFA-4CDD-A1DA-1AAA6BD64BE9}" type="slidenum">
              <a:rPr lang="ru-RU"/>
              <a:pPr>
                <a:defRPr/>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Date Placeholder 3"/>
          <p:cNvSpPr>
            <a:spLocks noGrp="1"/>
          </p:cNvSpPr>
          <p:nvPr>
            <p:ph type="dt" sz="half" idx="10"/>
          </p:nvPr>
        </p:nvSpPr>
        <p:spPr/>
        <p:txBody>
          <a:bodyPr/>
          <a:lstStyle>
            <a:lvl1pPr>
              <a:defRPr/>
            </a:lvl1pPr>
          </a:lstStyle>
          <a:p>
            <a:pPr>
              <a:defRPr/>
            </a:pPr>
            <a:fld id="{F8771E57-439A-43EC-83D3-278E8830CE17}" type="datetime1">
              <a:rPr lang="ru-RU"/>
              <a:pPr>
                <a:defRPr/>
              </a:pPr>
              <a:t>07.08.2017</a:t>
            </a:fld>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pPr>
              <a:defRPr/>
            </a:pPr>
            <a:fld id="{11433F12-FE4E-4717-9D29-D6CD8D0B8DAF}"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Date Placeholder 3"/>
          <p:cNvSpPr>
            <a:spLocks noGrp="1"/>
          </p:cNvSpPr>
          <p:nvPr>
            <p:ph type="dt" sz="half" idx="10"/>
          </p:nvPr>
        </p:nvSpPr>
        <p:spPr/>
        <p:txBody>
          <a:bodyPr/>
          <a:lstStyle>
            <a:lvl1pPr>
              <a:defRPr/>
            </a:lvl1pPr>
          </a:lstStyle>
          <a:p>
            <a:pPr>
              <a:defRPr/>
            </a:pPr>
            <a:fld id="{1671982B-4D5C-40A5-8680-D14AB22FF2F3}" type="datetime1">
              <a:rPr lang="ru-RU"/>
              <a:pPr>
                <a:defRPr/>
              </a:pPr>
              <a:t>07.08.2017</a:t>
            </a:fld>
            <a:endParaRPr lang="ru-RU"/>
          </a:p>
        </p:txBody>
      </p:sp>
      <p:sp>
        <p:nvSpPr>
          <p:cNvPr id="8" name="Footer Placeholder 4"/>
          <p:cNvSpPr>
            <a:spLocks noGrp="1"/>
          </p:cNvSpPr>
          <p:nvPr>
            <p:ph type="ftr" sz="quarter" idx="11"/>
          </p:nvPr>
        </p:nvSpPr>
        <p:spPr/>
        <p:txBody>
          <a:bodyPr/>
          <a:lstStyle>
            <a:lvl1pPr>
              <a:defRPr/>
            </a:lvl1pPr>
          </a:lstStyle>
          <a:p>
            <a:pPr>
              <a:defRPr/>
            </a:pPr>
            <a:endParaRPr lang="ru-RU"/>
          </a:p>
        </p:txBody>
      </p:sp>
      <p:sp>
        <p:nvSpPr>
          <p:cNvPr id="9" name="Slide Number Placeholder 5"/>
          <p:cNvSpPr>
            <a:spLocks noGrp="1"/>
          </p:cNvSpPr>
          <p:nvPr>
            <p:ph type="sldNum" sz="quarter" idx="12"/>
          </p:nvPr>
        </p:nvSpPr>
        <p:spPr/>
        <p:txBody>
          <a:bodyPr/>
          <a:lstStyle>
            <a:lvl1pPr>
              <a:defRPr/>
            </a:lvl1pPr>
          </a:lstStyle>
          <a:p>
            <a:pPr>
              <a:defRPr/>
            </a:pPr>
            <a:fld id="{E49CBD16-2B6C-4B5F-A27C-1BDE394B3613}"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p>
        </p:txBody>
      </p:sp>
      <p:sp>
        <p:nvSpPr>
          <p:cNvPr id="3" name="Date Placeholder 3"/>
          <p:cNvSpPr>
            <a:spLocks noGrp="1"/>
          </p:cNvSpPr>
          <p:nvPr>
            <p:ph type="dt" sz="half" idx="10"/>
          </p:nvPr>
        </p:nvSpPr>
        <p:spPr/>
        <p:txBody>
          <a:bodyPr/>
          <a:lstStyle>
            <a:lvl1pPr>
              <a:defRPr/>
            </a:lvl1pPr>
          </a:lstStyle>
          <a:p>
            <a:pPr>
              <a:defRPr/>
            </a:pPr>
            <a:fld id="{E7920B05-F5F3-4A96-8250-C35F2E564B2D}" type="datetime1">
              <a:rPr lang="ru-RU"/>
              <a:pPr>
                <a:defRPr/>
              </a:pPr>
              <a:t>07.08.2017</a:t>
            </a:fld>
            <a:endParaRPr lang="ru-RU"/>
          </a:p>
        </p:txBody>
      </p:sp>
      <p:sp>
        <p:nvSpPr>
          <p:cNvPr id="4" name="Footer Placeholder 4"/>
          <p:cNvSpPr>
            <a:spLocks noGrp="1"/>
          </p:cNvSpPr>
          <p:nvPr>
            <p:ph type="ftr" sz="quarter" idx="11"/>
          </p:nvPr>
        </p:nvSpPr>
        <p:spPr/>
        <p:txBody>
          <a:bodyPr/>
          <a:lstStyle>
            <a:lvl1pPr>
              <a:defRPr/>
            </a:lvl1pPr>
          </a:lstStyle>
          <a:p>
            <a:pPr>
              <a:defRPr/>
            </a:pPr>
            <a:endParaRPr lang="ru-RU"/>
          </a:p>
        </p:txBody>
      </p:sp>
      <p:sp>
        <p:nvSpPr>
          <p:cNvPr id="5" name="Slide Number Placeholder 5"/>
          <p:cNvSpPr>
            <a:spLocks noGrp="1"/>
          </p:cNvSpPr>
          <p:nvPr>
            <p:ph type="sldNum" sz="quarter" idx="12"/>
          </p:nvPr>
        </p:nvSpPr>
        <p:spPr/>
        <p:txBody>
          <a:bodyPr/>
          <a:lstStyle>
            <a:lvl1pPr>
              <a:defRPr/>
            </a:lvl1pPr>
          </a:lstStyle>
          <a:p>
            <a:pPr>
              <a:defRPr/>
            </a:pPr>
            <a:fld id="{2710F256-E42B-46E3-BD18-2E3198221116}"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B3F4EA-9703-4187-B760-700E5A0AB8C1}" type="datetime1">
              <a:rPr lang="ru-RU"/>
              <a:pPr>
                <a:defRPr/>
              </a:pPr>
              <a:t>07.08.2017</a:t>
            </a:fld>
            <a:endParaRPr lang="ru-RU"/>
          </a:p>
        </p:txBody>
      </p:sp>
      <p:sp>
        <p:nvSpPr>
          <p:cNvPr id="3" name="Footer Placeholder 4"/>
          <p:cNvSpPr>
            <a:spLocks noGrp="1"/>
          </p:cNvSpPr>
          <p:nvPr>
            <p:ph type="ftr" sz="quarter" idx="11"/>
          </p:nvPr>
        </p:nvSpPr>
        <p:spPr/>
        <p:txBody>
          <a:bodyPr/>
          <a:lstStyle>
            <a:lvl1pPr>
              <a:defRPr/>
            </a:lvl1pPr>
          </a:lstStyle>
          <a:p>
            <a:pPr>
              <a:defRPr/>
            </a:pPr>
            <a:endParaRPr lang="ru-RU"/>
          </a:p>
        </p:txBody>
      </p:sp>
      <p:sp>
        <p:nvSpPr>
          <p:cNvPr id="4" name="Slide Number Placeholder 5"/>
          <p:cNvSpPr>
            <a:spLocks noGrp="1"/>
          </p:cNvSpPr>
          <p:nvPr>
            <p:ph type="sldNum" sz="quarter" idx="12"/>
          </p:nvPr>
        </p:nvSpPr>
        <p:spPr/>
        <p:txBody>
          <a:bodyPr/>
          <a:lstStyle>
            <a:lvl1pPr>
              <a:defRPr/>
            </a:lvl1pPr>
          </a:lstStyle>
          <a:p>
            <a:pPr>
              <a:defRPr/>
            </a:pPr>
            <a:fld id="{826B4E2C-300C-486B-8509-BCD8ED93FAE4}"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3"/>
          <p:cNvSpPr>
            <a:spLocks noGrp="1"/>
          </p:cNvSpPr>
          <p:nvPr>
            <p:ph type="dt" sz="half" idx="10"/>
          </p:nvPr>
        </p:nvSpPr>
        <p:spPr/>
        <p:txBody>
          <a:bodyPr/>
          <a:lstStyle>
            <a:lvl1pPr>
              <a:defRPr/>
            </a:lvl1pPr>
          </a:lstStyle>
          <a:p>
            <a:pPr>
              <a:defRPr/>
            </a:pPr>
            <a:fld id="{1F320BA2-2EDF-41A5-ABC7-3D8DD950C846}" type="datetime1">
              <a:rPr lang="ru-RU"/>
              <a:pPr>
                <a:defRPr/>
              </a:pPr>
              <a:t>07.08.2017</a:t>
            </a:fld>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pPr>
              <a:defRPr/>
            </a:pPr>
            <a:fld id="{DE869A1B-8BBE-4A90-99EF-CA7AF3AB27D0}"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3"/>
          <p:cNvSpPr>
            <a:spLocks noGrp="1"/>
          </p:cNvSpPr>
          <p:nvPr>
            <p:ph type="dt" sz="half" idx="10"/>
          </p:nvPr>
        </p:nvSpPr>
        <p:spPr/>
        <p:txBody>
          <a:bodyPr/>
          <a:lstStyle>
            <a:lvl1pPr>
              <a:defRPr/>
            </a:lvl1pPr>
          </a:lstStyle>
          <a:p>
            <a:pPr>
              <a:defRPr/>
            </a:pPr>
            <a:fld id="{5BA43563-9108-4986-BB01-3A90FE142772}" type="datetime1">
              <a:rPr lang="ru-RU"/>
              <a:pPr>
                <a:defRPr/>
              </a:pPr>
              <a:t>07.08.2017</a:t>
            </a:fld>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pPr>
              <a:defRPr/>
            </a:pPr>
            <a:fld id="{B642D713-2A41-45C4-A35B-2FA6DAB1D765}"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1027"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F22085F9-DEDC-4373-9033-D5B96210CA5B}" type="datetime1">
              <a:rPr lang="ru-RU"/>
              <a:pPr>
                <a:defRPr/>
              </a:pPr>
              <a:t>07.08.2017</a:t>
            </a:fld>
            <a:endParaRPr lang="ru-RU"/>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277E3926-5E4F-4976-9185-E0836A63B166}"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72C2E8B-7AD5-4B74-A391-C1BAFFD06762}" type="datetime1">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07.08.2017</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3255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slideshare.net/liketaurus" TargetMode="External"/><Relationship Id="rId13" Type="http://schemas.openxmlformats.org/officeDocument/2006/relationships/image" Target="../media/image9.png"/><Relationship Id="rId18" Type="http://schemas.openxmlformats.org/officeDocument/2006/relationships/image" Target="../media/image14.gif"/><Relationship Id="rId3" Type="http://schemas.openxmlformats.org/officeDocument/2006/relationships/hyperlink" Target="https://twitter.com/liketaurus" TargetMode="External"/><Relationship Id="rId7" Type="http://schemas.openxmlformats.org/officeDocument/2006/relationships/image" Target="../media/image6.jpeg"/><Relationship Id="rId12" Type="http://schemas.microsoft.com/office/2007/relationships/hdphoto" Target="../media/hdphoto2.wdp"/><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www.scoop.it/t/workout-and-fitness" TargetMode="External"/><Relationship Id="rId11" Type="http://schemas.openxmlformats.org/officeDocument/2006/relationships/image" Target="../media/image8.png"/><Relationship Id="rId5" Type="http://schemas.microsoft.com/office/2007/relationships/hdphoto" Target="../media/hdphoto1.wdp"/><Relationship Id="rId15" Type="http://schemas.openxmlformats.org/officeDocument/2006/relationships/image" Target="../media/image11.png"/><Relationship Id="rId10" Type="http://schemas.openxmlformats.org/officeDocument/2006/relationships/hyperlink" Target="http://www.linkedin.com/in/ababich" TargetMode="Externa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9.sv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itvdn.com/ru"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hyperlink" Target="http://testprovider.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TestProvider.com" TargetMode="Externa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testprovider.com/" TargetMode="External"/><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itvdn.com/ru" TargetMode="External"/><Relationship Id="rId5" Type="http://schemas.openxmlformats.org/officeDocument/2006/relationships/image" Target="../media/image54.png"/><Relationship Id="rId4" Type="http://schemas.openxmlformats.org/officeDocument/2006/relationships/hyperlink" Target="http://itvdn.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Фигура, имеющая форму буквы L 6"/>
          <p:cNvSpPr/>
          <p:nvPr/>
        </p:nvSpPr>
        <p:spPr>
          <a:xfrm rot="10800000">
            <a:off x="0" y="0"/>
            <a:ext cx="12215813" cy="6858000"/>
          </a:xfrm>
          <a:prstGeom prst="corner">
            <a:avLst>
              <a:gd name="adj1" fmla="val 6267"/>
              <a:gd name="adj2" fmla="val 6637"/>
            </a:avLst>
          </a:prstGeom>
          <a:solidFill>
            <a:srgbClr val="6D6D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egoe UI Light" panose="020B0502040204020203" pitchFamily="34" charset="0"/>
              <a:cs typeface="Segoe UI Light" panose="020B0502040204020203" pitchFamily="34" charset="0"/>
            </a:endParaRPr>
          </a:p>
        </p:txBody>
      </p:sp>
      <p:sp>
        <p:nvSpPr>
          <p:cNvPr id="14338" name="Заголовок 1"/>
          <p:cNvSpPr txBox="1">
            <a:spLocks/>
          </p:cNvSpPr>
          <p:nvPr/>
        </p:nvSpPr>
        <p:spPr bwMode="auto">
          <a:xfrm>
            <a:off x="1828800" y="4124056"/>
            <a:ext cx="8991600" cy="698500"/>
          </a:xfrm>
          <a:prstGeom prst="rect">
            <a:avLst/>
          </a:prstGeom>
          <a:noFill/>
          <a:ln w="9525">
            <a:noFill/>
            <a:miter lim="800000"/>
            <a:headEnd/>
            <a:tailEnd/>
          </a:ln>
        </p:spPr>
        <p:txBody>
          <a:bodyPr anchor="ctr"/>
          <a:lstStyle/>
          <a:p>
            <a:r>
              <a:rPr lang="ru-RU" sz="2800" dirty="0" err="1">
                <a:solidFill>
                  <a:srgbClr val="6D6D6D"/>
                </a:solidFill>
                <a:latin typeface="Segoe UI Light" pitchFamily="34" charset="0"/>
                <a:cs typeface="Segoe UI Light" pitchFamily="34" charset="0"/>
              </a:rPr>
              <a:t>Многопоточность</a:t>
            </a:r>
            <a:r>
              <a:rPr lang="ru-RU" sz="2800" dirty="0">
                <a:solidFill>
                  <a:srgbClr val="6D6D6D"/>
                </a:solidFill>
                <a:latin typeface="Segoe UI Light" pitchFamily="34" charset="0"/>
                <a:cs typeface="Segoe UI Light" pitchFamily="34" charset="0"/>
              </a:rPr>
              <a:t> в </a:t>
            </a:r>
            <a:r>
              <a:rPr lang="en-US" sz="2800" dirty="0">
                <a:solidFill>
                  <a:srgbClr val="6D6D6D"/>
                </a:solidFill>
                <a:latin typeface="Segoe UI Light" pitchFamily="34" charset="0"/>
                <a:cs typeface="Segoe UI Light" pitchFamily="34" charset="0"/>
              </a:rPr>
              <a:t>Java</a:t>
            </a:r>
          </a:p>
        </p:txBody>
      </p:sp>
      <p:sp>
        <p:nvSpPr>
          <p:cNvPr id="14339" name="Прямоугольник 11"/>
          <p:cNvSpPr>
            <a:spLocks noChangeArrowheads="1"/>
          </p:cNvSpPr>
          <p:nvPr/>
        </p:nvSpPr>
        <p:spPr bwMode="auto">
          <a:xfrm>
            <a:off x="1828800" y="2511692"/>
            <a:ext cx="9429750" cy="1323439"/>
          </a:xfrm>
          <a:prstGeom prst="rect">
            <a:avLst/>
          </a:prstGeom>
          <a:noFill/>
          <a:ln w="9525">
            <a:noFill/>
            <a:miter lim="800000"/>
            <a:headEnd/>
            <a:tailEnd/>
          </a:ln>
        </p:spPr>
        <p:txBody>
          <a:bodyPr wrap="square">
            <a:spAutoFit/>
          </a:bodyPr>
          <a:lstStyle/>
          <a:p>
            <a:r>
              <a:rPr lang="ru-RU" sz="4000" dirty="0">
                <a:solidFill>
                  <a:srgbClr val="D1501F"/>
                </a:solidFill>
                <a:latin typeface="Segoe UI Light" panose="020B0502040204020203" pitchFamily="34" charset="0"/>
                <a:cs typeface="Segoe UI Light" panose="020B0502040204020203" pitchFamily="34" charset="0"/>
              </a:rPr>
              <a:t>Профессиональное программирование </a:t>
            </a:r>
            <a:br>
              <a:rPr lang="ru-RU" sz="4000" dirty="0">
                <a:solidFill>
                  <a:srgbClr val="D1501F"/>
                </a:solidFill>
                <a:latin typeface="Segoe UI Light" panose="020B0502040204020203" pitchFamily="34" charset="0"/>
                <a:cs typeface="Segoe UI Light" panose="020B0502040204020203" pitchFamily="34" charset="0"/>
              </a:rPr>
            </a:br>
            <a:r>
              <a:rPr lang="ru-RU" sz="4000" dirty="0">
                <a:solidFill>
                  <a:srgbClr val="D1501F"/>
                </a:solidFill>
                <a:latin typeface="Segoe UI Light" panose="020B0502040204020203" pitchFamily="34" charset="0"/>
                <a:cs typeface="Segoe UI Light" panose="020B0502040204020203" pitchFamily="34" charset="0"/>
              </a:rPr>
              <a:t>на языке </a:t>
            </a:r>
            <a:r>
              <a:rPr lang="en-US" sz="4000" dirty="0">
                <a:solidFill>
                  <a:srgbClr val="D1501F"/>
                </a:solidFill>
                <a:latin typeface="Segoe UI Light" panose="020B0502040204020203" pitchFamily="34" charset="0"/>
                <a:cs typeface="Segoe UI Light" panose="020B0502040204020203" pitchFamily="34" charset="0"/>
              </a:rPr>
              <a:t>Java</a:t>
            </a:r>
          </a:p>
        </p:txBody>
      </p:sp>
      <p:pic>
        <p:nvPicPr>
          <p:cNvPr id="14340" name="Рисунок 4"/>
          <p:cNvPicPr>
            <a:picLocks noChangeAspect="1"/>
          </p:cNvPicPr>
          <p:nvPr/>
        </p:nvPicPr>
        <p:blipFill>
          <a:blip r:embed="rId3"/>
          <a:srcRect/>
          <a:stretch>
            <a:fillRect/>
          </a:stretch>
        </p:blipFill>
        <p:spPr bwMode="auto">
          <a:xfrm>
            <a:off x="9759950" y="457200"/>
            <a:ext cx="1898650" cy="817563"/>
          </a:xfrm>
          <a:prstGeom prst="rect">
            <a:avLst/>
          </a:prstGeom>
          <a:noFill/>
          <a:ln w="9525">
            <a:noFill/>
            <a:miter lim="800000"/>
            <a:headEnd/>
            <a:tailEnd/>
          </a:ln>
        </p:spPr>
      </p:pic>
      <p:sp>
        <p:nvSpPr>
          <p:cNvPr id="14341" name="Прямоугольник 12"/>
          <p:cNvSpPr>
            <a:spLocks noChangeArrowheads="1"/>
          </p:cNvSpPr>
          <p:nvPr/>
        </p:nvSpPr>
        <p:spPr bwMode="auto">
          <a:xfrm>
            <a:off x="1447800" y="111125"/>
            <a:ext cx="5029200" cy="214313"/>
          </a:xfrm>
          <a:prstGeom prst="rect">
            <a:avLst/>
          </a:prstGeom>
          <a:noFill/>
          <a:ln w="9525">
            <a:noFill/>
            <a:miter lim="800000"/>
            <a:headEnd/>
            <a:tailEnd/>
          </a:ln>
        </p:spPr>
        <p:txBody>
          <a:bodyPr tIns="0" bIns="0">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a:t>
            </a:r>
          </a:p>
        </p:txBody>
      </p:sp>
      <p:sp>
        <p:nvSpPr>
          <p:cNvPr id="14342" name="Прямоугольник 13"/>
          <p:cNvSpPr>
            <a:spLocks noChangeArrowheads="1"/>
          </p:cNvSpPr>
          <p:nvPr/>
        </p:nvSpPr>
        <p:spPr bwMode="auto">
          <a:xfrm rot="5400000">
            <a:off x="8739188" y="3482975"/>
            <a:ext cx="6553200" cy="307975"/>
          </a:xfrm>
          <a:prstGeom prst="rect">
            <a:avLst/>
          </a:prstGeom>
          <a:noFill/>
          <a:ln w="9525">
            <a:noFill/>
            <a:miter lim="800000"/>
            <a:headEnd/>
            <a:tailEnd/>
          </a:ln>
        </p:spPr>
        <p:txBody>
          <a:bodyPr>
            <a:spAutoFit/>
          </a:bodyPr>
          <a:lstStyle/>
          <a:p>
            <a:r>
              <a:rPr lang="ru-RU" sz="1400">
                <a:solidFill>
                  <a:schemeClr val="bg1"/>
                </a:solidFill>
                <a:latin typeface="Segoe UI Light" pitchFamily="34" charset="0"/>
                <a:cs typeface="Segoe UI Light" pitchFamily="34" charset="0"/>
              </a:rPr>
              <a:t>Информационный видеосервис для разработчиков программного обеспечения</a:t>
            </a:r>
            <a:endParaRPr lang="en-US" sz="1400">
              <a:solidFill>
                <a:schemeClr val="bg1"/>
              </a:solidFill>
              <a:latin typeface="Segoe UI Light" pitchFamily="34" charset="0"/>
              <a:cs typeface="Segoe UI Light" pitchFamily="34" charset="0"/>
            </a:endParaRPr>
          </a:p>
        </p:txBody>
      </p:sp>
      <p:pic>
        <p:nvPicPr>
          <p:cNvPr id="14343" name="Рисунок 14"/>
          <p:cNvPicPr>
            <a:picLocks noChangeAspect="1"/>
          </p:cNvPicPr>
          <p:nvPr/>
        </p:nvPicPr>
        <p:blipFill>
          <a:blip r:embed="rId4"/>
          <a:srcRect/>
          <a:stretch>
            <a:fillRect/>
          </a:stretch>
        </p:blipFill>
        <p:spPr bwMode="auto">
          <a:xfrm>
            <a:off x="76200" y="76200"/>
            <a:ext cx="1023938" cy="284163"/>
          </a:xfrm>
          <a:prstGeom prst="rect">
            <a:avLst/>
          </a:prstGeom>
          <a:noFill/>
          <a:ln w="9525">
            <a:noFill/>
            <a:miter lim="800000"/>
            <a:headEnd/>
            <a:tailEnd/>
          </a:ln>
        </p:spPr>
      </p:pic>
      <p:sp>
        <p:nvSpPr>
          <p:cNvPr id="14344" name="Прямоугольник 15"/>
          <p:cNvSpPr>
            <a:spLocks noChangeArrowheads="1"/>
          </p:cNvSpPr>
          <p:nvPr/>
        </p:nvSpPr>
        <p:spPr bwMode="auto">
          <a:xfrm>
            <a:off x="9707563" y="111125"/>
            <a:ext cx="1828800" cy="214313"/>
          </a:xfrm>
          <a:prstGeom prst="rect">
            <a:avLst/>
          </a:prstGeom>
          <a:noFill/>
          <a:ln w="9525">
            <a:noFill/>
            <a:miter lim="800000"/>
            <a:headEnd/>
            <a:tailEnd/>
          </a:ln>
        </p:spPr>
        <p:txBody>
          <a:bodyPr tIns="0" bIns="0">
            <a:spAutoFit/>
          </a:bodyPr>
          <a:lstStyle/>
          <a:p>
            <a:r>
              <a:rPr lang="en-US" sz="1400">
                <a:solidFill>
                  <a:schemeClr val="bg1"/>
                </a:solidFill>
                <a:latin typeface="Segoe UI Light" panose="020B0502040204020203" pitchFamily="34" charset="0"/>
                <a:cs typeface="Segoe UI Light" pitchFamily="34" charset="0"/>
              </a:rPr>
              <a:t>http://itvdn.com</a:t>
            </a:r>
          </a:p>
        </p:txBody>
      </p:sp>
      <p:pic>
        <p:nvPicPr>
          <p:cNvPr id="14345" name="Рисунок 1"/>
          <p:cNvPicPr>
            <a:picLocks noChangeAspect="1"/>
          </p:cNvPicPr>
          <p:nvPr/>
        </p:nvPicPr>
        <p:blipFill>
          <a:blip r:embed="rId5"/>
          <a:srcRect l="23933" t="16042" r="26019" b="29813"/>
          <a:stretch>
            <a:fillRect/>
          </a:stretch>
        </p:blipFill>
        <p:spPr bwMode="auto">
          <a:xfrm>
            <a:off x="9067800" y="5461000"/>
            <a:ext cx="2190750" cy="1143000"/>
          </a:xfrm>
          <a:prstGeom prst="rect">
            <a:avLst/>
          </a:prstGeom>
          <a:noFill/>
          <a:ln w="9525">
            <a:noFill/>
            <a:miter lim="800000"/>
            <a:headEnd/>
            <a:tailEnd/>
          </a:ln>
        </p:spPr>
      </p:pic>
      <p:pic>
        <p:nvPicPr>
          <p:cNvPr id="1026" name="Picture 2" descr="Результат пошуку зображень за запитом &quot;java 8 logo&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3101"/>
          <a:stretch/>
        </p:blipFill>
        <p:spPr bwMode="auto">
          <a:xfrm>
            <a:off x="685800" y="2362200"/>
            <a:ext cx="996950" cy="111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1265088" y="2743200"/>
            <a:ext cx="9631512" cy="12322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a:solidFill>
                  <a:srgbClr val="D04E1D"/>
                </a:solidFill>
                <a:latin typeface="Segoe UI Light" panose="020B0502040204020203" pitchFamily="34" charset="0"/>
                <a:cs typeface="Segoe UI Light" panose="020B0502040204020203" pitchFamily="34" charset="0"/>
              </a:rPr>
              <a:t>Управление потоками</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72286828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Модель </a:t>
            </a:r>
            <a:r>
              <a:rPr lang="ru-RU" sz="2800" dirty="0" err="1">
                <a:solidFill>
                  <a:srgbClr val="D04E1D"/>
                </a:solidFill>
                <a:latin typeface="Segoe UI Light" pitchFamily="34" charset="0"/>
                <a:cs typeface="Segoe UI Light" pitchFamily="34" charset="0"/>
              </a:rPr>
              <a:t>вытесняемости</a:t>
            </a:r>
            <a:r>
              <a:rPr lang="ru-RU" sz="2800" dirty="0">
                <a:solidFill>
                  <a:srgbClr val="D04E1D"/>
                </a:solidFill>
                <a:latin typeface="Segoe UI Light" pitchFamily="34" charset="0"/>
                <a:cs typeface="Segoe UI Light" pitchFamily="34" charset="0"/>
              </a:rPr>
              <a:t> потоков</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 name="Rectangle 1"/>
          <p:cNvSpPr/>
          <p:nvPr/>
        </p:nvSpPr>
        <p:spPr>
          <a:xfrm>
            <a:off x="1524000" y="1947297"/>
            <a:ext cx="9144000" cy="2677656"/>
          </a:xfrm>
          <a:prstGeom prst="rect">
            <a:avLst/>
          </a:prstGeom>
        </p:spPr>
        <p:txBody>
          <a:bodyPr wrap="square">
            <a:spAutoFit/>
          </a:bodyPr>
          <a:lstStyle/>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Многие потоки могут </a:t>
            </a:r>
            <a:r>
              <a:rPr lang="uk-UA" sz="2000" dirty="0">
                <a:latin typeface="Segoe UI Light" panose="020B0502040204020203" pitchFamily="34" charset="0"/>
                <a:ea typeface="+mj-ea"/>
                <a:cs typeface="Segoe UI Light" panose="020B0502040204020203" pitchFamily="34" charset="0"/>
              </a:rPr>
              <a:t>б</a:t>
            </a:r>
            <a:r>
              <a:rPr lang="ru-RU" sz="2000" dirty="0" err="1">
                <a:latin typeface="Segoe UI Light" panose="020B0502040204020203" pitchFamily="34" charset="0"/>
                <a:ea typeface="+mj-ea"/>
                <a:cs typeface="Segoe UI Light" panose="020B0502040204020203" pitchFamily="34" charset="0"/>
              </a:rPr>
              <a:t>ыть</a:t>
            </a:r>
            <a:r>
              <a:rPr lang="ru-RU" sz="2000" dirty="0">
                <a:latin typeface="Segoe UI Light" panose="020B0502040204020203" pitchFamily="34" charset="0"/>
                <a:ea typeface="+mj-ea"/>
                <a:cs typeface="Segoe UI Light" panose="020B0502040204020203" pitchFamily="34" charset="0"/>
              </a:rPr>
              <a:t> </a:t>
            </a:r>
            <a:r>
              <a:rPr lang="en-US" sz="2000" dirty="0">
                <a:latin typeface="Segoe UI Light" panose="020B0502040204020203" pitchFamily="34" charset="0"/>
                <a:ea typeface="+mj-ea"/>
                <a:cs typeface="Segoe UI Light" panose="020B0502040204020203" pitchFamily="34" charset="0"/>
              </a:rPr>
              <a:t>runnable</a:t>
            </a:r>
            <a:r>
              <a:rPr lang="uk-UA" sz="2000" dirty="0">
                <a:latin typeface="Segoe UI Light" panose="020B0502040204020203" pitchFamily="34" charset="0"/>
                <a:ea typeface="+mj-ea"/>
                <a:cs typeface="Segoe UI Light" panose="020B0502040204020203" pitchFamily="34" charset="0"/>
              </a:rPr>
              <a:t>, но </a:t>
            </a:r>
            <a:r>
              <a:rPr lang="uk-UA" sz="2000" dirty="0" err="1">
                <a:solidFill>
                  <a:srgbClr val="DA724B"/>
                </a:solidFill>
                <a:latin typeface="Segoe UI Light" panose="020B0502040204020203" pitchFamily="34" charset="0"/>
                <a:ea typeface="+mj-ea"/>
                <a:cs typeface="Segoe UI Light" panose="020B0502040204020203" pitchFamily="34" charset="0"/>
              </a:rPr>
              <a:t>только</a:t>
            </a:r>
            <a:r>
              <a:rPr lang="uk-UA" sz="2000" dirty="0">
                <a:solidFill>
                  <a:srgbClr val="DA724B"/>
                </a:solidFill>
                <a:latin typeface="Segoe UI Light" panose="020B0502040204020203" pitchFamily="34" charset="0"/>
                <a:ea typeface="+mj-ea"/>
                <a:cs typeface="Segoe UI Light" panose="020B0502040204020203" pitchFamily="34" charset="0"/>
              </a:rPr>
              <a:t> один</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работает</a:t>
            </a:r>
            <a:endParaRPr lang="uk-UA" sz="20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endParaRPr lang="uk-UA" sz="6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r>
              <a:rPr lang="uk-UA" sz="2000" dirty="0" err="1">
                <a:latin typeface="Segoe UI Light" panose="020B0502040204020203" pitchFamily="34" charset="0"/>
                <a:ea typeface="+mj-ea"/>
                <a:cs typeface="Segoe UI Light" panose="020B0502040204020203" pitchFamily="34" charset="0"/>
              </a:rPr>
              <a:t>Поток</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продолжает</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работать</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пока</a:t>
            </a:r>
            <a:r>
              <a:rPr lang="uk-UA" sz="2000" dirty="0">
                <a:latin typeface="Segoe UI Light" panose="020B0502040204020203" pitchFamily="34" charset="0"/>
                <a:ea typeface="+mj-ea"/>
                <a:cs typeface="Segoe UI Light" panose="020B0502040204020203" pitchFamily="34" charset="0"/>
              </a:rPr>
              <a:t> не </a:t>
            </a:r>
            <a:r>
              <a:rPr lang="uk-UA" sz="2000" dirty="0" err="1">
                <a:latin typeface="Segoe UI Light" panose="020B0502040204020203" pitchFamily="34" charset="0"/>
                <a:ea typeface="+mj-ea"/>
                <a:cs typeface="Segoe UI Light" panose="020B0502040204020203" pitchFamily="34" charset="0"/>
              </a:rPr>
              <a:t>приходит</a:t>
            </a:r>
            <a:r>
              <a:rPr lang="uk-UA" sz="2000" dirty="0">
                <a:latin typeface="Segoe UI Light" panose="020B0502040204020203" pitchFamily="34" charset="0"/>
                <a:ea typeface="+mj-ea"/>
                <a:cs typeface="Segoe UI Light" panose="020B0502040204020203" pitchFamily="34" charset="0"/>
              </a:rPr>
              <a:t> в </a:t>
            </a:r>
            <a:r>
              <a:rPr lang="uk-UA" sz="2000" dirty="0" err="1">
                <a:latin typeface="Segoe UI Light" panose="020B0502040204020203" pitchFamily="34" charset="0"/>
                <a:ea typeface="+mj-ea"/>
                <a:cs typeface="Segoe UI Light" panose="020B0502040204020203" pitchFamily="34" charset="0"/>
              </a:rPr>
              <a:t>состояние</a:t>
            </a:r>
            <a:r>
              <a:rPr lang="uk-UA" sz="2000" dirty="0">
                <a:latin typeface="Segoe UI Light" panose="020B0502040204020203" pitchFamily="34" charset="0"/>
                <a:ea typeface="+mj-ea"/>
                <a:cs typeface="Segoe UI Light" panose="020B0502040204020203" pitchFamily="34" charset="0"/>
              </a:rPr>
              <a:t> </a:t>
            </a:r>
            <a:r>
              <a:rPr lang="en-US" sz="2000" dirty="0">
                <a:latin typeface="Segoe UI Light" panose="020B0502040204020203" pitchFamily="34" charset="0"/>
                <a:ea typeface="+mj-ea"/>
                <a:cs typeface="Segoe UI Light" panose="020B0502040204020203" pitchFamily="34" charset="0"/>
              </a:rPr>
              <a:t>runnable </a:t>
            </a:r>
            <a:r>
              <a:rPr lang="ru-RU" sz="2000" dirty="0">
                <a:latin typeface="Segoe UI Light" panose="020B0502040204020203" pitchFamily="34" charset="0"/>
                <a:ea typeface="+mj-ea"/>
                <a:cs typeface="Segoe UI Light" panose="020B0502040204020203" pitchFamily="34" charset="0"/>
              </a:rPr>
              <a:t/>
            </a:r>
            <a:br>
              <a:rPr lang="ru-RU" sz="2000" dirty="0">
                <a:latin typeface="Segoe UI Light" panose="020B0502040204020203" pitchFamily="34" charset="0"/>
                <a:ea typeface="+mj-ea"/>
                <a:cs typeface="Segoe UI Light" panose="020B0502040204020203" pitchFamily="34" charset="0"/>
              </a:rPr>
            </a:br>
            <a:r>
              <a:rPr lang="uk-UA" sz="2000" dirty="0" err="1">
                <a:latin typeface="Segoe UI Light" panose="020B0502040204020203" pitchFamily="34" charset="0"/>
                <a:ea typeface="+mj-ea"/>
                <a:cs typeface="Segoe UI Light" panose="020B0502040204020203" pitchFamily="34" charset="0"/>
              </a:rPr>
              <a:t>или</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пока</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другой</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поток</a:t>
            </a:r>
            <a:r>
              <a:rPr lang="uk-UA" sz="2000" dirty="0">
                <a:latin typeface="Segoe UI Light" panose="020B0502040204020203" pitchFamily="34" charset="0"/>
                <a:ea typeface="+mj-ea"/>
                <a:cs typeface="Segoe UI Light" panose="020B0502040204020203" pitchFamily="34" charset="0"/>
              </a:rPr>
              <a:t> с </a:t>
            </a:r>
            <a:r>
              <a:rPr lang="uk-UA" sz="2000" dirty="0" err="1">
                <a:latin typeface="Segoe UI Light" panose="020B0502040204020203" pitchFamily="34" charset="0"/>
                <a:ea typeface="+mj-ea"/>
                <a:cs typeface="Segoe UI Light" panose="020B0502040204020203" pitchFamily="34" charset="0"/>
              </a:rPr>
              <a:t>большим</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приоритетом</a:t>
            </a:r>
            <a:r>
              <a:rPr lang="uk-UA" sz="2000" dirty="0">
                <a:latin typeface="Segoe UI Light" panose="020B0502040204020203" pitchFamily="34" charset="0"/>
                <a:ea typeface="+mj-ea"/>
                <a:cs typeface="Segoe UI Light" panose="020B0502040204020203" pitchFamily="34" charset="0"/>
              </a:rPr>
              <a:t> не </a:t>
            </a:r>
            <a:r>
              <a:rPr lang="uk-UA" sz="2000" dirty="0" err="1">
                <a:latin typeface="Segoe UI Light" panose="020B0502040204020203" pitchFamily="34" charset="0"/>
                <a:ea typeface="+mj-ea"/>
                <a:cs typeface="Segoe UI Light" panose="020B0502040204020203" pitchFamily="34" charset="0"/>
              </a:rPr>
              <a:t>становится</a:t>
            </a:r>
            <a:r>
              <a:rPr lang="uk-UA" sz="2000" dirty="0">
                <a:latin typeface="Segoe UI Light" panose="020B0502040204020203" pitchFamily="34" charset="0"/>
                <a:ea typeface="+mj-ea"/>
                <a:cs typeface="Segoe UI Light" panose="020B0502040204020203" pitchFamily="34" charset="0"/>
              </a:rPr>
              <a:t> </a:t>
            </a:r>
            <a:r>
              <a:rPr lang="en-US" sz="2000" dirty="0">
                <a:latin typeface="Segoe UI Light" panose="020B0502040204020203" pitchFamily="34" charset="0"/>
                <a:ea typeface="+mj-ea"/>
                <a:cs typeface="Segoe UI Light" panose="020B0502040204020203" pitchFamily="34" charset="0"/>
              </a:rPr>
              <a:t>runnable</a:t>
            </a:r>
          </a:p>
          <a:p>
            <a:pPr lvl="0" algn="just">
              <a:lnSpc>
                <a:spcPct val="150000"/>
              </a:lnSpc>
              <a:buClr>
                <a:srgbClr val="D04E1D"/>
              </a:buClr>
              <a:buSzPct val="99000"/>
            </a:pPr>
            <a:endParaRPr lang="uk-UA" sz="6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r>
              <a:rPr lang="uk-UA" sz="2000" dirty="0" err="1">
                <a:latin typeface="Segoe UI Light" panose="020B0502040204020203" pitchFamily="34" charset="0"/>
                <a:ea typeface="+mj-ea"/>
                <a:cs typeface="Segoe UI Light" panose="020B0502040204020203" pitchFamily="34" charset="0"/>
              </a:rPr>
              <a:t>Низкоприоритетн</a:t>
            </a:r>
            <a:r>
              <a:rPr lang="ru-RU" sz="2000" dirty="0" err="1">
                <a:latin typeface="Segoe UI Light" panose="020B0502040204020203" pitchFamily="34" charset="0"/>
                <a:ea typeface="+mj-ea"/>
                <a:cs typeface="Segoe UI Light" panose="020B0502040204020203" pitchFamily="34" charset="0"/>
              </a:rPr>
              <a:t>ые</a:t>
            </a:r>
            <a:r>
              <a:rPr lang="ru-RU" sz="2000" dirty="0">
                <a:latin typeface="Segoe UI Light" panose="020B0502040204020203" pitchFamily="34" charset="0"/>
                <a:ea typeface="+mj-ea"/>
                <a:cs typeface="Segoe UI Light" panose="020B0502040204020203" pitchFamily="34" charset="0"/>
              </a:rPr>
              <a:t> потоки могут быть </a:t>
            </a:r>
            <a:r>
              <a:rPr lang="ru-RU" sz="2000" dirty="0">
                <a:solidFill>
                  <a:srgbClr val="DA724B"/>
                </a:solidFill>
                <a:latin typeface="Segoe UI Light" panose="020B0502040204020203" pitchFamily="34" charset="0"/>
                <a:ea typeface="+mj-ea"/>
                <a:cs typeface="Segoe UI Light" panose="020B0502040204020203" pitchFamily="34" charset="0"/>
              </a:rPr>
              <a:t>вытеснены</a:t>
            </a:r>
            <a:r>
              <a:rPr lang="ru-RU" sz="2000" dirty="0">
                <a:latin typeface="Segoe UI Light" panose="020B0502040204020203" pitchFamily="34" charset="0"/>
                <a:ea typeface="+mj-ea"/>
                <a:cs typeface="Segoe UI Light" panose="020B0502040204020203" pitchFamily="34" charset="0"/>
              </a:rPr>
              <a:t> высокоприоритетными, которые получают шанс выполниться</a:t>
            </a:r>
          </a:p>
        </p:txBody>
      </p:sp>
    </p:spTree>
    <p:extLst>
      <p:ext uri="{BB962C8B-B14F-4D97-AF65-F5344CB8AC3E}">
        <p14:creationId xmlns:p14="http://schemas.microsoft.com/office/powerpoint/2010/main" val="167887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Управление потоками</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309623" y="2057400"/>
            <a:ext cx="7542591" cy="2594486"/>
          </a:xfrm>
          <a:prstGeom prst="rect">
            <a:avLst/>
          </a:prstGeom>
        </p:spPr>
      </p:pic>
    </p:spTree>
    <p:extLst>
      <p:ext uri="{BB962C8B-B14F-4D97-AF65-F5344CB8AC3E}">
        <p14:creationId xmlns:p14="http://schemas.microsoft.com/office/powerpoint/2010/main" val="413504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Диспетчеризация потоков</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3810000" y="1600200"/>
            <a:ext cx="4762500" cy="4459007"/>
          </a:xfrm>
          <a:prstGeom prst="rect">
            <a:avLst/>
          </a:prstGeom>
        </p:spPr>
      </p:pic>
    </p:spTree>
    <p:extLst>
      <p:ext uri="{BB962C8B-B14F-4D97-AF65-F5344CB8AC3E}">
        <p14:creationId xmlns:p14="http://schemas.microsoft.com/office/powerpoint/2010/main" val="171188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Диспетчеризация потоков</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1572704" y="1822754"/>
            <a:ext cx="4572001" cy="3488029"/>
          </a:xfrm>
          <a:prstGeom prst="rect">
            <a:avLst/>
          </a:prstGeom>
        </p:spPr>
      </p:pic>
      <p:pic>
        <p:nvPicPr>
          <p:cNvPr id="5" name="Picture 4"/>
          <p:cNvPicPr>
            <a:picLocks noChangeAspect="1"/>
          </p:cNvPicPr>
          <p:nvPr/>
        </p:nvPicPr>
        <p:blipFill>
          <a:blip r:embed="rId4"/>
          <a:stretch>
            <a:fillRect/>
          </a:stretch>
        </p:blipFill>
        <p:spPr>
          <a:xfrm>
            <a:off x="6666166" y="1822754"/>
            <a:ext cx="4230434" cy="3321508"/>
          </a:xfrm>
          <a:prstGeom prst="rect">
            <a:avLst/>
          </a:prstGeom>
        </p:spPr>
      </p:pic>
    </p:spTree>
    <p:extLst>
      <p:ext uri="{BB962C8B-B14F-4D97-AF65-F5344CB8AC3E}">
        <p14:creationId xmlns:p14="http://schemas.microsoft.com/office/powerpoint/2010/main" val="387244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Диспетчеризация потоков</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2286000" y="2400300"/>
            <a:ext cx="8267700" cy="2343150"/>
          </a:xfrm>
          <a:prstGeom prst="rect">
            <a:avLst/>
          </a:prstGeom>
        </p:spPr>
      </p:pic>
    </p:spTree>
    <p:extLst>
      <p:ext uri="{BB962C8B-B14F-4D97-AF65-F5344CB8AC3E}">
        <p14:creationId xmlns:p14="http://schemas.microsoft.com/office/powerpoint/2010/main" val="308480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89154" y="1994585"/>
            <a:ext cx="1962150" cy="3433763"/>
          </a:xfrm>
          <a:prstGeom prst="rect">
            <a:avLst/>
          </a:prstGeom>
        </p:spPr>
      </p:pic>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a:solidFill>
                  <a:srgbClr val="D04E1D"/>
                </a:solidFill>
                <a:latin typeface="Segoe UI Light" pitchFamily="34" charset="0"/>
                <a:cs typeface="Segoe UI Light" pitchFamily="34" charset="0"/>
              </a:rPr>
              <a:t>Основ</a:t>
            </a:r>
            <a:r>
              <a:rPr lang="ru-RU" sz="2800" dirty="0">
                <a:solidFill>
                  <a:srgbClr val="D04E1D"/>
                </a:solidFill>
                <a:latin typeface="Segoe UI Light" pitchFamily="34" charset="0"/>
                <a:cs typeface="Segoe UI Light" pitchFamily="34" charset="0"/>
              </a:rPr>
              <a:t>ы управления потоками</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 name="Rectangle 1"/>
          <p:cNvSpPr/>
          <p:nvPr/>
        </p:nvSpPr>
        <p:spPr>
          <a:xfrm>
            <a:off x="2903354" y="1514197"/>
            <a:ext cx="4876800" cy="2966197"/>
          </a:xfrm>
          <a:prstGeom prst="rect">
            <a:avLst/>
          </a:prstGeom>
        </p:spPr>
        <p:txBody>
          <a:bodyPr wrap="square">
            <a:spAutoFit/>
          </a:bodyPr>
          <a:lstStyle/>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Тестирование потоков</a:t>
            </a:r>
          </a:p>
          <a:p>
            <a:pPr lvl="0">
              <a:lnSpc>
                <a:spcPct val="150000"/>
              </a:lnSpc>
              <a:buClr>
                <a:srgbClr val="D04E1D"/>
              </a:buClr>
              <a:buSzPct val="99000"/>
            </a:pPr>
            <a:endParaRPr lang="en-US" sz="20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Приоритет потоков</a:t>
            </a:r>
          </a:p>
          <a:p>
            <a:pPr lvl="0">
              <a:lnSpc>
                <a:spcPct val="150000"/>
              </a:lnSpc>
              <a:buClr>
                <a:srgbClr val="D04E1D"/>
              </a:buClr>
              <a:buSzPct val="99000"/>
            </a:pPr>
            <a:endParaRPr lang="ru-RU" sz="20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endParaRPr lang="en-US" sz="105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endParaRPr lang="en-US" sz="11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err="1">
                <a:latin typeface="Segoe UI Light" panose="020B0502040204020203" pitchFamily="34" charset="0"/>
                <a:ea typeface="+mj-ea"/>
                <a:cs typeface="Segoe UI Light" panose="020B0502040204020203" pitchFamily="34" charset="0"/>
              </a:rPr>
              <a:t>Перевод</a:t>
            </a:r>
            <a:r>
              <a:rPr lang="uk-UA" sz="2000" dirty="0">
                <a:latin typeface="Segoe UI Light" panose="020B0502040204020203" pitchFamily="34" charset="0"/>
                <a:ea typeface="+mj-ea"/>
                <a:cs typeface="Segoe UI Light" panose="020B0502040204020203" pitchFamily="34" charset="0"/>
              </a:rPr>
              <a:t> </a:t>
            </a:r>
            <a:r>
              <a:rPr lang="ru-RU" sz="2000" dirty="0">
                <a:latin typeface="Segoe UI Light" panose="020B0502040204020203" pitchFamily="34" charset="0"/>
                <a:ea typeface="+mj-ea"/>
                <a:cs typeface="Segoe UI Light" panose="020B0502040204020203" pitchFamily="34" charset="0"/>
              </a:rPr>
              <a:t>потока в состояние ожидания</a:t>
            </a:r>
          </a:p>
        </p:txBody>
      </p:sp>
      <p:pic>
        <p:nvPicPr>
          <p:cNvPr id="5" name="Picture 4"/>
          <p:cNvPicPr>
            <a:picLocks noChangeAspect="1"/>
          </p:cNvPicPr>
          <p:nvPr/>
        </p:nvPicPr>
        <p:blipFill>
          <a:blip r:embed="rId4"/>
          <a:stretch>
            <a:fillRect/>
          </a:stretch>
        </p:blipFill>
        <p:spPr>
          <a:xfrm>
            <a:off x="7243646" y="2709556"/>
            <a:ext cx="2433754" cy="923925"/>
          </a:xfrm>
          <a:prstGeom prst="rect">
            <a:avLst/>
          </a:prstGeom>
        </p:spPr>
      </p:pic>
      <p:pic>
        <p:nvPicPr>
          <p:cNvPr id="6" name="Picture 5"/>
          <p:cNvPicPr>
            <a:picLocks noChangeAspect="1"/>
          </p:cNvPicPr>
          <p:nvPr/>
        </p:nvPicPr>
        <p:blipFill>
          <a:blip r:embed="rId5"/>
          <a:stretch>
            <a:fillRect/>
          </a:stretch>
        </p:blipFill>
        <p:spPr>
          <a:xfrm>
            <a:off x="7243646" y="1597948"/>
            <a:ext cx="2793268" cy="840452"/>
          </a:xfrm>
          <a:prstGeom prst="rect">
            <a:avLst/>
          </a:prstGeom>
        </p:spPr>
      </p:pic>
    </p:spTree>
    <p:extLst>
      <p:ext uri="{BB962C8B-B14F-4D97-AF65-F5344CB8AC3E}">
        <p14:creationId xmlns:p14="http://schemas.microsoft.com/office/powerpoint/2010/main" val="428155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a:solidFill>
                  <a:srgbClr val="D04E1D"/>
                </a:solidFill>
                <a:latin typeface="Segoe UI Light" pitchFamily="34" charset="0"/>
                <a:cs typeface="Segoe UI Light" pitchFamily="34" charset="0"/>
              </a:rPr>
              <a:t>Основ</a:t>
            </a:r>
            <a:r>
              <a:rPr lang="ru-RU" sz="2800" dirty="0">
                <a:solidFill>
                  <a:srgbClr val="D04E1D"/>
                </a:solidFill>
                <a:latin typeface="Segoe UI Light" pitchFamily="34" charset="0"/>
                <a:cs typeface="Segoe UI Light" pitchFamily="34" charset="0"/>
              </a:rPr>
              <a:t>ы управления потоками: метод </a:t>
            </a:r>
            <a:r>
              <a:rPr lang="en-US" sz="2800" dirty="0">
                <a:solidFill>
                  <a:srgbClr val="D04E1D"/>
                </a:solidFill>
                <a:latin typeface="Segoe UI Light" pitchFamily="34" charset="0"/>
                <a:cs typeface="Segoe UI Light" pitchFamily="34" charset="0"/>
              </a:rPr>
              <a:t>join</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286000" y="1590675"/>
            <a:ext cx="5313176" cy="4505325"/>
          </a:xfrm>
          <a:prstGeom prst="rect">
            <a:avLst/>
          </a:prstGeom>
        </p:spPr>
      </p:pic>
      <p:pic>
        <p:nvPicPr>
          <p:cNvPr id="6" name="Picture 5"/>
          <p:cNvPicPr>
            <a:picLocks noChangeAspect="1"/>
          </p:cNvPicPr>
          <p:nvPr/>
        </p:nvPicPr>
        <p:blipFill>
          <a:blip r:embed="rId4"/>
          <a:stretch>
            <a:fillRect/>
          </a:stretch>
        </p:blipFill>
        <p:spPr>
          <a:xfrm>
            <a:off x="6857600" y="5162550"/>
            <a:ext cx="3614738" cy="571500"/>
          </a:xfrm>
          <a:prstGeom prst="rect">
            <a:avLst/>
          </a:prstGeom>
        </p:spPr>
      </p:pic>
      <p:sp>
        <p:nvSpPr>
          <p:cNvPr id="7" name="Rectangle 6"/>
          <p:cNvSpPr/>
          <p:nvPr/>
        </p:nvSpPr>
        <p:spPr>
          <a:xfrm>
            <a:off x="6629000" y="5105400"/>
            <a:ext cx="3962400" cy="628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90869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a:solidFill>
                  <a:srgbClr val="D04E1D"/>
                </a:solidFill>
                <a:latin typeface="Segoe UI Light" pitchFamily="34" charset="0"/>
                <a:cs typeface="Segoe UI Light" pitchFamily="34" charset="0"/>
              </a:rPr>
              <a:t>В</a:t>
            </a:r>
            <a:r>
              <a:rPr lang="ru-RU" sz="2800" dirty="0">
                <a:solidFill>
                  <a:srgbClr val="D04E1D"/>
                </a:solidFill>
                <a:latin typeface="Segoe UI Light" pitchFamily="34" charset="0"/>
                <a:cs typeface="Segoe UI Light" pitchFamily="34" charset="0"/>
              </a:rPr>
              <a:t>ы</a:t>
            </a:r>
            <a:r>
              <a:rPr lang="uk-UA" sz="2800" dirty="0">
                <a:solidFill>
                  <a:srgbClr val="D04E1D"/>
                </a:solidFill>
                <a:latin typeface="Segoe UI Light" pitchFamily="34" charset="0"/>
                <a:cs typeface="Segoe UI Light" pitchFamily="34" charset="0"/>
              </a:rPr>
              <a:t>бор </a:t>
            </a:r>
            <a:r>
              <a:rPr lang="uk-UA" sz="2800" dirty="0" err="1">
                <a:solidFill>
                  <a:srgbClr val="D04E1D"/>
                </a:solidFill>
                <a:latin typeface="Segoe UI Light" pitchFamily="34" charset="0"/>
                <a:cs typeface="Segoe UI Light" pitchFamily="34" charset="0"/>
              </a:rPr>
              <a:t>способа</a:t>
            </a:r>
            <a:r>
              <a:rPr lang="uk-UA" sz="2800" dirty="0">
                <a:solidFill>
                  <a:srgbClr val="D04E1D"/>
                </a:solidFill>
                <a:latin typeface="Segoe UI Light" pitchFamily="34" charset="0"/>
                <a:cs typeface="Segoe UI Light" pitchFamily="34" charset="0"/>
              </a:rPr>
              <a:t> </a:t>
            </a:r>
            <a:r>
              <a:rPr lang="uk-UA" sz="2800" dirty="0" err="1">
                <a:solidFill>
                  <a:srgbClr val="D04E1D"/>
                </a:solidFill>
                <a:latin typeface="Segoe UI Light" pitchFamily="34" charset="0"/>
                <a:cs typeface="Segoe UI Light" pitchFamily="34" charset="0"/>
              </a:rPr>
              <a:t>создания</a:t>
            </a:r>
            <a:r>
              <a:rPr lang="uk-UA" sz="2800" dirty="0">
                <a:solidFill>
                  <a:srgbClr val="D04E1D"/>
                </a:solidFill>
                <a:latin typeface="Segoe UI Light" pitchFamily="34" charset="0"/>
                <a:cs typeface="Segoe UI Light" pitchFamily="34" charset="0"/>
              </a:rPr>
              <a:t> </a:t>
            </a:r>
            <a:r>
              <a:rPr lang="uk-UA" sz="2800" dirty="0" err="1">
                <a:solidFill>
                  <a:srgbClr val="D04E1D"/>
                </a:solidFill>
                <a:latin typeface="Segoe UI Light" pitchFamily="34" charset="0"/>
                <a:cs typeface="Segoe UI Light" pitchFamily="34" charset="0"/>
              </a:rPr>
              <a:t>потока</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1219200" y="1841729"/>
            <a:ext cx="4876800" cy="3970318"/>
          </a:xfrm>
          <a:prstGeom prst="rect">
            <a:avLst/>
          </a:prstGeom>
        </p:spPr>
        <p:txBody>
          <a:bodyPr wrap="square">
            <a:spAutoFit/>
          </a:bodyPr>
          <a:lstStyle/>
          <a:p>
            <a:pPr lvl="0">
              <a:lnSpc>
                <a:spcPct val="150000"/>
              </a:lnSpc>
              <a:buClr>
                <a:srgbClr val="D04E1D"/>
              </a:buClr>
              <a:buSzPct val="99000"/>
            </a:pPr>
            <a:r>
              <a:rPr lang="ru-RU" sz="2000" dirty="0" smtClean="0">
                <a:latin typeface="Segoe UI Light" panose="020B0502040204020203" pitchFamily="34" charset="0"/>
                <a:ea typeface="+mj-ea"/>
                <a:cs typeface="Segoe UI Light" panose="020B0502040204020203" pitchFamily="34" charset="0"/>
              </a:rPr>
              <a:t>Наследоваться</a:t>
            </a:r>
            <a:r>
              <a:rPr lang="ru-RU" sz="2000" dirty="0" smtClean="0">
                <a:latin typeface="Segoe UI Light" panose="020B0502040204020203" pitchFamily="34" charset="0"/>
                <a:ea typeface="+mj-ea"/>
                <a:cs typeface="Segoe UI Light" panose="020B0502040204020203" pitchFamily="34" charset="0"/>
              </a:rPr>
              <a:t> </a:t>
            </a:r>
            <a:r>
              <a:rPr lang="ru-RU" sz="2000" dirty="0">
                <a:latin typeface="Segoe UI Light" panose="020B0502040204020203" pitchFamily="34" charset="0"/>
                <a:ea typeface="+mj-ea"/>
                <a:cs typeface="Segoe UI Light" panose="020B0502040204020203" pitchFamily="34" charset="0"/>
              </a:rPr>
              <a:t>от </a:t>
            </a:r>
            <a:r>
              <a:rPr lang="en-US" sz="2000" dirty="0">
                <a:solidFill>
                  <a:srgbClr val="DA724B"/>
                </a:solidFill>
                <a:latin typeface="Segoe UI Light" panose="020B0502040204020203" pitchFamily="34" charset="0"/>
                <a:ea typeface="+mj-ea"/>
                <a:cs typeface="Segoe UI Light" panose="020B0502040204020203" pitchFamily="34" charset="0"/>
              </a:rPr>
              <a:t>Thread</a:t>
            </a:r>
          </a:p>
          <a:p>
            <a:pPr lvl="0">
              <a:lnSpc>
                <a:spcPct val="150000"/>
              </a:lnSpc>
              <a:buClr>
                <a:srgbClr val="D04E1D"/>
              </a:buClr>
              <a:buSzPct val="99000"/>
            </a:pPr>
            <a:r>
              <a:rPr lang="en-US"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более</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простой</a:t>
            </a:r>
            <a:r>
              <a:rPr lang="uk-UA" sz="2000" dirty="0">
                <a:latin typeface="Segoe UI Light" panose="020B0502040204020203" pitchFamily="34" charset="0"/>
                <a:ea typeface="+mj-ea"/>
                <a:cs typeface="Segoe UI Light" panose="020B0502040204020203" pitchFamily="34" charset="0"/>
              </a:rPr>
              <a:t> код</a:t>
            </a:r>
          </a:p>
          <a:p>
            <a:pPr lvl="0">
              <a:lnSpc>
                <a:spcPct val="150000"/>
              </a:lnSpc>
              <a:buClr>
                <a:srgbClr val="D04E1D"/>
              </a:buClr>
              <a:buSzPct val="99000"/>
            </a:pPr>
            <a:endParaRPr lang="uk-UA" sz="1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следует</a:t>
            </a: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использовать</a:t>
            </a: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осторожно</a:t>
            </a:r>
            <a:r>
              <a:rPr lang="uk-UA" sz="2000" dirty="0">
                <a:solidFill>
                  <a:srgbClr val="DA724B"/>
                </a:solidFill>
                <a:latin typeface="Segoe UI Light" panose="020B0502040204020203" pitchFamily="34" charset="0"/>
                <a:ea typeface="+mj-ea"/>
                <a:cs typeface="Segoe UI Light" panose="020B0502040204020203" pitchFamily="34" charset="0"/>
              </a:rPr>
              <a:t>!</a:t>
            </a:r>
            <a:endParaRPr lang="en-US" sz="2000" dirty="0">
              <a:solidFill>
                <a:srgbClr val="DA724B"/>
              </a:solidFill>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endParaRPr lang="en-US" sz="6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err="1">
                <a:latin typeface="Segoe UI Light" panose="020B0502040204020203" pitchFamily="34" charset="0"/>
                <a:ea typeface="+mj-ea"/>
                <a:cs typeface="Segoe UI Light" panose="020B0502040204020203" pitchFamily="34" charset="0"/>
              </a:rPr>
              <a:t>Реализовать</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интерфейс</a:t>
            </a:r>
            <a:r>
              <a:rPr lang="uk-UA" sz="2000" dirty="0">
                <a:latin typeface="Segoe UI Light" panose="020B0502040204020203" pitchFamily="34" charset="0"/>
                <a:ea typeface="+mj-ea"/>
                <a:cs typeface="Segoe UI Light" panose="020B0502040204020203" pitchFamily="34" charset="0"/>
              </a:rPr>
              <a:t> </a:t>
            </a:r>
            <a:r>
              <a:rPr lang="en-US" sz="2000" dirty="0">
                <a:solidFill>
                  <a:srgbClr val="DA724B"/>
                </a:solidFill>
                <a:latin typeface="Segoe UI Light" panose="020B0502040204020203" pitchFamily="34" charset="0"/>
                <a:ea typeface="+mj-ea"/>
                <a:cs typeface="Segoe UI Light" panose="020B0502040204020203" pitchFamily="34" charset="0"/>
              </a:rPr>
              <a:t>Runnable</a:t>
            </a:r>
            <a:endParaRPr lang="uk-UA" sz="2000" dirty="0">
              <a:solidFill>
                <a:srgbClr val="DA724B"/>
              </a:solidFill>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более</a:t>
            </a:r>
            <a:r>
              <a:rPr lang="uk-UA" sz="2000" dirty="0">
                <a:solidFill>
                  <a:srgbClr val="DA724B"/>
                </a:solidFill>
                <a:latin typeface="Segoe UI Light" panose="020B0502040204020203" pitchFamily="34" charset="0"/>
                <a:ea typeface="+mj-ea"/>
                <a:cs typeface="Segoe UI Light" panose="020B0502040204020203" pitchFamily="34" charset="0"/>
              </a:rPr>
              <a:t> правильно</a:t>
            </a:r>
          </a:p>
          <a:p>
            <a:pPr lvl="0">
              <a:lnSpc>
                <a:spcPct val="150000"/>
              </a:lnSpc>
              <a:buClr>
                <a:srgbClr val="D04E1D"/>
              </a:buClr>
              <a:buSzPct val="99000"/>
            </a:pPr>
            <a:endParaRPr lang="uk-UA" sz="1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позволяет</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имитировать</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множественное</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наследование</a:t>
            </a:r>
            <a:endParaRPr lang="ru-RU" sz="2000" dirty="0">
              <a:latin typeface="Segoe UI Light" panose="020B0502040204020203" pitchFamily="34" charset="0"/>
              <a:ea typeface="+mj-ea"/>
              <a:cs typeface="Segoe UI Light" panose="020B0502040204020203" pitchFamily="34" charset="0"/>
            </a:endParaRPr>
          </a:p>
        </p:txBody>
      </p:sp>
      <p:pic>
        <p:nvPicPr>
          <p:cNvPr id="16" name="Рисунок 3" descr="Без имени-2.png"/>
          <p:cNvPicPr>
            <a:picLocks noChangeAspect="1"/>
          </p:cNvPicPr>
          <p:nvPr/>
        </p:nvPicPr>
        <p:blipFill>
          <a:blip r:embed="rId3" cstate="print"/>
          <a:stretch>
            <a:fillRect/>
          </a:stretch>
        </p:blipFill>
        <p:spPr>
          <a:xfrm>
            <a:off x="5410200" y="1752600"/>
            <a:ext cx="5800627" cy="4006917"/>
          </a:xfrm>
          <a:prstGeom prst="rect">
            <a:avLst/>
          </a:prstGeom>
        </p:spPr>
      </p:pic>
    </p:spTree>
    <p:extLst>
      <p:ext uri="{BB962C8B-B14F-4D97-AF65-F5344CB8AC3E}">
        <p14:creationId xmlns:p14="http://schemas.microsoft.com/office/powerpoint/2010/main" val="83754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838200" y="2286000"/>
            <a:ext cx="10591800" cy="21336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a:solidFill>
                  <a:srgbClr val="D04E1D"/>
                </a:solidFill>
                <a:latin typeface="Segoe UI Light" panose="020B0502040204020203" pitchFamily="34" charset="0"/>
                <a:cs typeface="Segoe UI Light" panose="020B0502040204020203" pitchFamily="34" charset="0"/>
              </a:rPr>
              <a:t>Проблемы при работе нескольких потоков </a:t>
            </a:r>
            <a:r>
              <a:rPr lang="en-US" sz="5400" dirty="0">
                <a:solidFill>
                  <a:srgbClr val="D04E1D"/>
                </a:solidFill>
                <a:latin typeface="Segoe UI Light" panose="020B0502040204020203" pitchFamily="34" charset="0"/>
                <a:cs typeface="Segoe UI Light" panose="020B0502040204020203" pitchFamily="34" charset="0"/>
              </a:rPr>
              <a:t/>
            </a:r>
            <a:br>
              <a:rPr lang="en-US" sz="5400" dirty="0">
                <a:solidFill>
                  <a:srgbClr val="D04E1D"/>
                </a:solidFill>
                <a:latin typeface="Segoe UI Light" panose="020B0502040204020203" pitchFamily="34" charset="0"/>
                <a:cs typeface="Segoe UI Light" panose="020B0502040204020203" pitchFamily="34" charset="0"/>
              </a:rPr>
            </a:br>
            <a:r>
              <a:rPr lang="ru-RU" sz="5400" dirty="0">
                <a:solidFill>
                  <a:srgbClr val="D04E1D"/>
                </a:solidFill>
                <a:latin typeface="Segoe UI Light" panose="020B0502040204020203" pitchFamily="34" charset="0"/>
                <a:cs typeface="Segoe UI Light" panose="020B0502040204020203" pitchFamily="34" charset="0"/>
              </a:rPr>
              <a:t>с общими данными</a:t>
            </a:r>
            <a:r>
              <a:rPr lang="en-US" sz="5400" dirty="0">
                <a:solidFill>
                  <a:srgbClr val="D04E1D"/>
                </a:solidFill>
                <a:latin typeface="Segoe UI Light" panose="020B0502040204020203" pitchFamily="34" charset="0"/>
                <a:cs typeface="Segoe UI Light" panose="020B0502040204020203" pitchFamily="34" charset="0"/>
              </a:rPr>
              <a:t>. </a:t>
            </a:r>
            <a:br>
              <a:rPr lang="en-US" sz="5400" dirty="0">
                <a:solidFill>
                  <a:srgbClr val="D04E1D"/>
                </a:solidFill>
                <a:latin typeface="Segoe UI Light" panose="020B0502040204020203" pitchFamily="34" charset="0"/>
                <a:cs typeface="Segoe UI Light" panose="020B0502040204020203" pitchFamily="34" charset="0"/>
              </a:rPr>
            </a:br>
            <a:r>
              <a:rPr lang="ru-RU" sz="5400" dirty="0">
                <a:solidFill>
                  <a:srgbClr val="D04E1D"/>
                </a:solidFill>
                <a:latin typeface="Segoe UI Light" panose="020B0502040204020203" pitchFamily="34" charset="0"/>
                <a:cs typeface="Segoe UI Light" panose="020B0502040204020203" pitchFamily="34" charset="0"/>
              </a:rPr>
              <a:t>Использование ключевого слова </a:t>
            </a:r>
            <a:r>
              <a:rPr lang="ru-RU" sz="5400" dirty="0" err="1">
                <a:solidFill>
                  <a:srgbClr val="D04E1D"/>
                </a:solidFill>
                <a:latin typeface="Segoe UI Light" panose="020B0502040204020203" pitchFamily="34" charset="0"/>
                <a:cs typeface="Segoe UI Light" panose="020B0502040204020203" pitchFamily="34" charset="0"/>
              </a:rPr>
              <a:t>synchronized</a:t>
            </a:r>
            <a:r>
              <a:rPr lang="ru-RU" sz="5400" dirty="0">
                <a:solidFill>
                  <a:srgbClr val="D04E1D"/>
                </a:solidFill>
                <a:latin typeface="Segoe UI Light" panose="020B0502040204020203" pitchFamily="34" charset="0"/>
                <a:cs typeface="Segoe UI Light" panose="020B0502040204020203" pitchFamily="34" charset="0"/>
              </a:rPr>
              <a:t> </a:t>
            </a:r>
            <a:r>
              <a:rPr lang="en-US" sz="5400" dirty="0">
                <a:solidFill>
                  <a:srgbClr val="D04E1D"/>
                </a:solidFill>
                <a:latin typeface="Segoe UI Light" panose="020B0502040204020203" pitchFamily="34" charset="0"/>
                <a:cs typeface="Segoe UI Light" panose="020B0502040204020203" pitchFamily="34" charset="0"/>
              </a:rPr>
              <a:t/>
            </a:r>
            <a:br>
              <a:rPr lang="en-US" sz="5400" dirty="0">
                <a:solidFill>
                  <a:srgbClr val="D04E1D"/>
                </a:solidFill>
                <a:latin typeface="Segoe UI Light" panose="020B0502040204020203" pitchFamily="34" charset="0"/>
                <a:cs typeface="Segoe UI Light" panose="020B0502040204020203" pitchFamily="34" charset="0"/>
              </a:rPr>
            </a:br>
            <a:r>
              <a:rPr lang="ru-RU" sz="5400" dirty="0">
                <a:solidFill>
                  <a:srgbClr val="D04E1D"/>
                </a:solidFill>
                <a:latin typeface="Segoe UI Light" panose="020B0502040204020203" pitchFamily="34" charset="0"/>
                <a:cs typeface="Segoe UI Light" panose="020B0502040204020203" pitchFamily="34" charset="0"/>
              </a:rPr>
              <a:t>для защиты данных</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7180372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0"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6387"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anose="020B0502040204020203" pitchFamily="34" charset="0"/>
                <a:cs typeface="Segoe UI Light" pitchFamily="34" charset="0"/>
              </a:rPr>
              <a:t>Автор курса</a:t>
            </a:r>
          </a:p>
        </p:txBody>
      </p:sp>
      <p:sp>
        <p:nvSpPr>
          <p:cNvPr id="16" name="Прямоугольник 15"/>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6389" name="Прямоугольник 19"/>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16390" name="Прямоугольник 24"/>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16391" name="Группа 30"/>
          <p:cNvGrpSpPr>
            <a:grpSpLocks/>
          </p:cNvGrpSpPr>
          <p:nvPr/>
        </p:nvGrpSpPr>
        <p:grpSpPr bwMode="auto">
          <a:xfrm>
            <a:off x="177800" y="6403975"/>
            <a:ext cx="177800" cy="412750"/>
            <a:chOff x="4724400" y="3098418"/>
            <a:chExt cx="178914" cy="411555"/>
          </a:xfrm>
        </p:grpSpPr>
        <p:sp>
          <p:nvSpPr>
            <p:cNvPr id="28"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3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pic>
        <p:nvPicPr>
          <p:cNvPr id="21" name="Picture 20">
            <a:hlinkClick r:id="rId3" action="ppaction://hlinkfile"/>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9252" y1="26168" x2="37383" y2="66355"/>
                        <a14:foregroundMark x1="67290" y1="43925" x2="51402" y2="46729"/>
                        <a14:foregroundMark x1="65421" y1="81308" x2="42991" y2="72897"/>
                      </a14:backgroundRemoval>
                    </a14:imgEffect>
                  </a14:imgLayer>
                </a14:imgProps>
              </a:ext>
              <a:ext uri="{28A0092B-C50C-407E-A947-70E740481C1C}">
                <a14:useLocalDpi xmlns:a14="http://schemas.microsoft.com/office/drawing/2010/main" val="0"/>
              </a:ext>
            </a:extLst>
          </a:blip>
          <a:srcRect/>
          <a:stretch>
            <a:fillRect/>
          </a:stretch>
        </p:blipFill>
        <p:spPr bwMode="auto">
          <a:xfrm>
            <a:off x="8006490" y="1671182"/>
            <a:ext cx="445231" cy="445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21">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00528" y="1697370"/>
            <a:ext cx="389279" cy="390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Picture 2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1259" y="1699751"/>
            <a:ext cx="390470" cy="390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23">
            <a:hlinkClick r:id="rId10"/>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46000" y1="48000" x2="46000" y2="65000"/>
                        <a14:foregroundMark x1="70000" y1="43000" x2="75000" y2="48000"/>
                        <a14:foregroundMark x1="79000" y1="61000" x2="79000" y2="72000"/>
                        <a14:foregroundMark x1="27000" y1="72000" x2="27000" y2="52000"/>
                        <a14:foregroundMark x1="27000" y1="26000" x2="24000" y2="13000"/>
                      </a14:backgroundRemoval>
                    </a14:imgEffect>
                  </a14:imgLayer>
                </a14:imgProps>
              </a:ext>
              <a:ext uri="{28A0092B-C50C-407E-A947-70E740481C1C}">
                <a14:useLocalDpi xmlns:a14="http://schemas.microsoft.com/office/drawing/2010/main" val="0"/>
              </a:ext>
            </a:extLst>
          </a:blip>
          <a:srcRect/>
          <a:stretch>
            <a:fillRect/>
          </a:stretch>
        </p:blipFill>
        <p:spPr bwMode="auto">
          <a:xfrm>
            <a:off x="7074362" y="1685465"/>
            <a:ext cx="414279" cy="414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24"/>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7853" y="4995165"/>
            <a:ext cx="574804" cy="7491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 name="Rectangle 25"/>
          <p:cNvSpPr/>
          <p:nvPr/>
        </p:nvSpPr>
        <p:spPr bwMode="auto">
          <a:xfrm>
            <a:off x="8039111" y="4121161"/>
            <a:ext cx="1491256" cy="1601116"/>
          </a:xfrm>
          <a:prstGeom prst="rect">
            <a:avLst/>
          </a:prstGeom>
          <a:solidFill>
            <a:srgbClr val="9BBB59"/>
          </a:solidFill>
          <a:ln w="9525" cap="flat" cmpd="sng" algn="ctr">
            <a:noFill/>
            <a:prstDash val="solid"/>
            <a:headEnd type="none" w="med" len="med"/>
            <a:tailEnd type="none" w="med" len="med"/>
          </a:ln>
          <a:effectLst/>
        </p:spPr>
        <p:txBody>
          <a:bodyPr rot="0" spcFirstLastPara="0" vert="horz" wrap="square" lIns="68579" tIns="34290" rIns="34290" bIns="68579"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551" eaLnBrk="1" fontAlgn="base" latinLnBrk="0" hangingPunct="1">
              <a:lnSpc>
                <a:spcPct val="100000"/>
              </a:lnSpc>
              <a:spcBef>
                <a:spcPct val="0"/>
              </a:spcBef>
              <a:spcAft>
                <a:spcPct val="0"/>
              </a:spcAft>
              <a:buClrTx/>
              <a:buSzTx/>
              <a:buFontTx/>
              <a:buNone/>
              <a:tabLst/>
              <a:defRPr/>
            </a:pPr>
            <a:r>
              <a:rPr kumimoji="0" lang="ru-RU"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Лауреат</a:t>
            </a:r>
            <a:r>
              <a:rPr kumimoji="0" lang="uk-UA"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r>
            <a:br>
              <a:rPr kumimoji="0" lang="uk-UA"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uk-UA" altLang="en-US" sz="1400" b="0" i="0" u="none" strike="noStrike" kern="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rPr>
              <a:t>премии</a:t>
            </a:r>
            <a:r>
              <a:rPr kumimoji="0" lang="uk-UA"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t>
            </a:r>
            <a:r>
              <a:rPr kumimoji="0" lang="uk-UA" altLang="en-US" sz="1400" b="0" i="0" u="none" strike="noStrike" kern="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rPr>
              <a:t>им</a:t>
            </a:r>
            <a:r>
              <a:rPr kumimoji="0" lang="uk-UA"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Макаренко</a:t>
            </a:r>
            <a:endParaRPr kumimoji="0" lang="en-US" alt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p:cNvSpPr/>
          <p:nvPr/>
        </p:nvSpPr>
        <p:spPr bwMode="auto">
          <a:xfrm>
            <a:off x="6477000" y="4121161"/>
            <a:ext cx="1485065" cy="1601116"/>
          </a:xfrm>
          <a:prstGeom prst="rect">
            <a:avLst/>
          </a:prstGeom>
          <a:solidFill>
            <a:srgbClr val="00AEE9"/>
          </a:solidFill>
          <a:ln w="9525" cap="flat" cmpd="sng" algn="ctr">
            <a:noFill/>
            <a:prstDash val="solid"/>
            <a:headEnd type="none" w="med" len="med"/>
            <a:tailEnd type="none" w="med" len="med"/>
          </a:ln>
          <a:effectLst/>
        </p:spPr>
        <p:txBody>
          <a:bodyPr rot="0" spcFirstLastPara="0" vert="horz" wrap="square" lIns="68579" tIns="34290" rIns="34290" bIns="68579"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551" eaLnBrk="1" fontAlgn="base" latinLnBrk="0" hangingPunct="1">
              <a:lnSpc>
                <a:spcPct val="100000"/>
              </a:lnSpc>
              <a:spcBef>
                <a:spcPct val="0"/>
              </a:spcBef>
              <a:spcAft>
                <a:spcPct val="0"/>
              </a:spcAft>
              <a:buClrTx/>
              <a:buSzTx/>
              <a:buFontTx/>
              <a:buNone/>
              <a:tabLst/>
              <a:defRPr/>
            </a:pPr>
            <a:endParaRPr kumimoji="0" lang="en-US" altLang="en-US" sz="956"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9" name="Rectangle 28"/>
          <p:cNvSpPr/>
          <p:nvPr/>
        </p:nvSpPr>
        <p:spPr bwMode="auto">
          <a:xfrm>
            <a:off x="8039110" y="2419778"/>
            <a:ext cx="1491258" cy="1601116"/>
          </a:xfrm>
          <a:prstGeom prst="rect">
            <a:avLst/>
          </a:prstGeom>
          <a:solidFill>
            <a:srgbClr val="004185"/>
          </a:solidFill>
          <a:ln w="9525" cap="flat" cmpd="sng" algn="ctr">
            <a:noFill/>
            <a:prstDash val="solid"/>
            <a:headEnd type="none" w="med" len="med"/>
            <a:tailEnd type="none" w="med" len="med"/>
          </a:ln>
          <a:effectLst/>
        </p:spPr>
        <p:txBody>
          <a:bodyPr rot="0" spcFirstLastPara="0" vert="horz" wrap="square" lIns="68579" tIns="34290" rIns="34290" bIns="68579"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75" eaLnBrk="1" fontAlgn="auto" latinLnBrk="0" hangingPunct="1">
              <a:lnSpc>
                <a:spcPct val="100000"/>
              </a:lnSpc>
              <a:spcBef>
                <a:spcPts val="0"/>
              </a:spcBef>
              <a:spcAft>
                <a:spcPts val="0"/>
              </a:spcAft>
              <a:buClr>
                <a:srgbClr val="0070C0"/>
              </a:buClr>
              <a:buSzTx/>
              <a:buFontTx/>
              <a:buNone/>
              <a:tabLst/>
              <a:defRPr/>
            </a:pPr>
            <a:endPar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685775" eaLnBrk="1" fontAlgn="auto" latinLnBrk="0" hangingPunct="1">
              <a:lnSpc>
                <a:spcPct val="100000"/>
              </a:lnSpc>
              <a:spcBef>
                <a:spcPts val="0"/>
              </a:spcBef>
              <a:spcAft>
                <a:spcPts val="0"/>
              </a:spcAft>
              <a:buClr>
                <a:srgbClr val="0070C0"/>
              </a:buClr>
              <a:buSzTx/>
              <a:buFontTx/>
              <a:buNone/>
              <a:tabLst/>
              <a:defRPr/>
            </a:pPr>
            <a:endPar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685775" eaLnBrk="1" fontAlgn="auto" latinLnBrk="0" hangingPunct="1">
              <a:lnSpc>
                <a:spcPct val="100000"/>
              </a:lnSpc>
              <a:spcBef>
                <a:spcPts val="0"/>
              </a:spcBef>
              <a:spcAft>
                <a:spcPts val="0"/>
              </a:spcAft>
              <a:buClr>
                <a:srgbClr val="0070C0"/>
              </a:buClr>
              <a:buSzTx/>
              <a:buFontTx/>
              <a:buNone/>
              <a:tabLst/>
              <a:defRPr/>
            </a:pP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Intel, INTSPEI, </a:t>
            </a:r>
            <a:r>
              <a:rPr kumimoji="0" lang="en-US" altLang="en-US" sz="1471" b="0" i="0" u="none" strike="noStrike" kern="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rPr>
              <a:t>Incom</a:t>
            </a: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t>
            </a:r>
            <a:r>
              <a:rPr kumimoji="0" lang="en-US" altLang="en-US" sz="1471" b="0" i="0" u="none" strike="noStrike" kern="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rPr>
              <a:t>Retratech</a:t>
            </a: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RUSSEE...</a:t>
            </a:r>
          </a:p>
          <a:p>
            <a:pPr marL="0" marR="0" lvl="0" indent="0" defTabSz="685775" eaLnBrk="1" fontAlgn="auto" latinLnBrk="0" hangingPunct="1">
              <a:lnSpc>
                <a:spcPct val="100000"/>
              </a:lnSpc>
              <a:spcBef>
                <a:spcPts val="0"/>
              </a:spcBef>
              <a:spcAft>
                <a:spcPts val="0"/>
              </a:spcAft>
              <a:buClr>
                <a:srgbClr val="0070C0"/>
              </a:buClr>
              <a:buSzTx/>
              <a:buFontTx/>
              <a:buNone/>
              <a:tabLst/>
              <a:defRPr/>
            </a:pPr>
            <a:endPar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685775" eaLnBrk="1" fontAlgn="auto" latinLnBrk="0" hangingPunct="1">
              <a:lnSpc>
                <a:spcPct val="100000"/>
              </a:lnSpc>
              <a:spcBef>
                <a:spcPts val="0"/>
              </a:spcBef>
              <a:spcAft>
                <a:spcPts val="0"/>
              </a:spcAft>
              <a:buClr>
                <a:srgbClr val="0070C0"/>
              </a:buClr>
              <a:buSzTx/>
              <a:buFontTx/>
              <a:buNone/>
              <a:tabLst/>
              <a:defRPr/>
            </a:pPr>
            <a:endPar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685775" eaLnBrk="1" fontAlgn="auto" latinLnBrk="0" hangingPunct="1">
              <a:lnSpc>
                <a:spcPct val="100000"/>
              </a:lnSpc>
              <a:spcBef>
                <a:spcPts val="0"/>
              </a:spcBef>
              <a:spcAft>
                <a:spcPts val="0"/>
              </a:spcAft>
              <a:buClr>
                <a:srgbClr val="0070C0"/>
              </a:buClr>
              <a:buSzTx/>
              <a:buFontTx/>
              <a:buNone/>
              <a:tabLst/>
              <a:defRPr/>
            </a:pPr>
            <a:endParaRPr kumimoji="0" lang="en-US" altLang="en-US" sz="772"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p:cNvSpPr/>
          <p:nvPr/>
        </p:nvSpPr>
        <p:spPr bwMode="auto">
          <a:xfrm>
            <a:off x="6477000" y="2419778"/>
            <a:ext cx="1485065" cy="1601116"/>
          </a:xfrm>
          <a:prstGeom prst="rect">
            <a:avLst/>
          </a:prstGeom>
          <a:solidFill>
            <a:srgbClr val="FF8C05"/>
          </a:solidFill>
          <a:ln w="9525" cap="flat" cmpd="sng" algn="ctr">
            <a:noFill/>
            <a:prstDash val="solid"/>
            <a:headEnd type="none" w="med" len="med"/>
            <a:tailEnd type="none" w="med" len="med"/>
          </a:ln>
          <a:effectLst/>
        </p:spPr>
        <p:txBody>
          <a:bodyPr rot="0" spcFirstLastPara="0" vert="horz" wrap="square" lIns="68579" tIns="34290" rIns="34290" bIns="68579"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75" eaLnBrk="1" fontAlgn="auto" latinLnBrk="0" hangingPunct="1">
              <a:lnSpc>
                <a:spcPct val="100000"/>
              </a:lnSpc>
              <a:spcBef>
                <a:spcPts val="0"/>
              </a:spcBef>
              <a:spcAft>
                <a:spcPts val="0"/>
              </a:spcAft>
              <a:buClr>
                <a:srgbClr val="0070C0"/>
              </a:buClr>
              <a:buSzTx/>
              <a:buFontTx/>
              <a:buNone/>
              <a:tabLst/>
              <a:defRPr/>
            </a:pPr>
            <a:r>
              <a:rPr kumimoji="0" lang="ru-RU"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более</a:t>
            </a: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t>
            </a:r>
            <a:r>
              <a:rPr kumimoji="0" lang="ru-RU"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20 лет</a:t>
            </a: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t>
            </a:r>
            <a:r>
              <a:rPr kumimoji="0" lang="ru-RU"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преподавания</a:t>
            </a:r>
          </a:p>
        </p:txBody>
      </p:sp>
      <p:grpSp>
        <p:nvGrpSpPr>
          <p:cNvPr id="32" name="Group 31"/>
          <p:cNvGrpSpPr/>
          <p:nvPr/>
        </p:nvGrpSpPr>
        <p:grpSpPr>
          <a:xfrm>
            <a:off x="4789331" y="2419779"/>
            <a:ext cx="1610623" cy="3312005"/>
            <a:chOff x="9223477" y="1767991"/>
            <a:chExt cx="1877137" cy="3860049"/>
          </a:xfrm>
        </p:grpSpPr>
        <p:sp>
          <p:nvSpPr>
            <p:cNvPr id="49" name="Rectangle 48"/>
            <p:cNvSpPr/>
            <p:nvPr/>
          </p:nvSpPr>
          <p:spPr bwMode="auto">
            <a:xfrm>
              <a:off x="9223477" y="3750905"/>
              <a:ext cx="1877135" cy="1877135"/>
            </a:xfrm>
            <a:prstGeom prst="rect">
              <a:avLst/>
            </a:prstGeom>
            <a:solidFill>
              <a:srgbClr val="8064A2"/>
            </a:solidFill>
            <a:ln w="9525" cap="flat" cmpd="sng" algn="ctr">
              <a:noFill/>
              <a:prstDash val="solid"/>
              <a:headEnd type="none" w="med" len="med"/>
              <a:tailEnd type="none" w="med" len="med"/>
            </a:ln>
            <a:effectLst/>
          </p:spPr>
          <p:txBody>
            <a:bodyPr rot="0" spcFirstLastPara="0" vert="horz" wrap="square" lIns="68570" tIns="34285" rIns="34285" bIns="6857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75" eaLnBrk="1" fontAlgn="auto" latinLnBrk="0" hangingPunct="1">
                <a:lnSpc>
                  <a:spcPct val="100000"/>
                </a:lnSpc>
                <a:spcBef>
                  <a:spcPts val="0"/>
                </a:spcBef>
                <a:spcAft>
                  <a:spcPts val="0"/>
                </a:spcAft>
                <a:buClr>
                  <a:srgbClr val="0070C0"/>
                </a:buClr>
                <a:buSzTx/>
                <a:buFontTx/>
                <a:buNone/>
                <a:tabLst/>
                <a:defRPr/>
              </a:pPr>
              <a:r>
                <a:rPr kumimoji="0" lang="uk-UA"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2 </a:t>
              </a:r>
              <a:r>
                <a:rPr kumimoji="0" lang="ru-RU"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книги</a:t>
              </a:r>
              <a:r>
                <a:rPr kumimoji="0" lang="uk-UA"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t>
              </a:r>
              <a:br>
                <a:rPr kumimoji="0" lang="uk-UA"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&amp;</a:t>
              </a:r>
              <a:r>
                <a:rPr lang="ru-RU" altLang="en-US" sz="1765" kern="0" dirty="0">
                  <a:solidFill>
                    <a:srgbClr val="FFFFFF"/>
                  </a:solidFill>
                  <a:latin typeface="Segoe UI Light" panose="020B0502040204020203" pitchFamily="34" charset="0"/>
                  <a:cs typeface="Segoe UI Light" panose="020B0502040204020203" pitchFamily="34" charset="0"/>
                </a:rPr>
                <a:t> более</a:t>
              </a:r>
              <a:r>
                <a:rPr kumimoji="0" lang="en-US"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50 </a:t>
              </a:r>
              <a:r>
                <a:rPr kumimoji="0" lang="ru-RU"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публикаций</a:t>
              </a:r>
              <a:endParaRPr kumimoji="0" lang="en-US" altLang="en-US" sz="1765"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p:cNvSpPr/>
            <p:nvPr/>
          </p:nvSpPr>
          <p:spPr bwMode="auto">
            <a:xfrm>
              <a:off x="9223479" y="1767991"/>
              <a:ext cx="1877135" cy="1877135"/>
            </a:xfrm>
            <a:prstGeom prst="rect">
              <a:avLst/>
            </a:prstGeom>
            <a:solidFill>
              <a:srgbClr val="F79646"/>
            </a:solidFill>
            <a:ln w="9525" cap="flat" cmpd="sng" algn="ctr">
              <a:noFill/>
              <a:prstDash val="solid"/>
              <a:headEnd type="none" w="med" len="med"/>
              <a:tailEnd type="none" w="med" len="med"/>
            </a:ln>
            <a:effectLst/>
          </p:spPr>
          <p:txBody>
            <a:bodyPr rot="0" spcFirstLastPara="0" vert="horz" wrap="square" lIns="68570" tIns="34285" rIns="34285" bIns="6857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75" eaLnBrk="1" fontAlgn="auto" latinLnBrk="0" hangingPunct="1">
                <a:lnSpc>
                  <a:spcPct val="100000"/>
                </a:lnSpc>
                <a:spcBef>
                  <a:spcPts val="0"/>
                </a:spcBef>
                <a:spcAft>
                  <a:spcPts val="0"/>
                </a:spcAft>
                <a:buClr>
                  <a:srgbClr val="0070C0"/>
                </a:buClr>
                <a:buSzTx/>
                <a:buFontTx/>
                <a:buNone/>
                <a:tabLst/>
                <a:defRPr/>
              </a:pP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MCT</a:t>
              </a:r>
              <a:b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MCLC</a:t>
              </a:r>
              <a:b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MCITP</a:t>
              </a:r>
              <a:b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MCPD</a:t>
              </a:r>
              <a:b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OCUP Advanced</a:t>
              </a:r>
              <a:r>
                <a:rPr kumimoji="0" lang="ru-RU"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a:r>
              <a:br>
                <a:rPr kumimoji="0" lang="ru-RU"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br>
              <a:r>
                <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JAVA 8 </a:t>
              </a:r>
              <a:r>
                <a:rPr kumimoji="0" lang="en-US" altLang="en-US" sz="12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programmer</a:t>
              </a:r>
              <a:endParaRPr kumimoji="0" lang="en-US" altLang="en-US" sz="1471"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grpSp>
      <p:pic>
        <p:nvPicPr>
          <p:cNvPr id="33" name="Picture 32"/>
          <p:cNvPicPr>
            <a:picLocks noChangeAspect="1" noChangeArrowheads="1"/>
          </p:cNvPicPr>
          <p:nvPr/>
        </p:nvPicPr>
        <p:blipFill>
          <a:blip r:embed="rId14" cstate="print"/>
          <a:srcRect/>
          <a:stretch>
            <a:fillRect/>
          </a:stretch>
        </p:blipFill>
        <p:spPr bwMode="auto">
          <a:xfrm>
            <a:off x="2577302" y="2436271"/>
            <a:ext cx="2134980" cy="2500495"/>
          </a:xfrm>
          <a:prstGeom prst="rect">
            <a:avLst/>
          </a:prstGeom>
          <a:noFill/>
          <a:ln>
            <a:solidFill>
              <a:srgbClr val="EEECE1"/>
            </a:solidFill>
          </a:ln>
        </p:spPr>
      </p:pic>
      <p:pic>
        <p:nvPicPr>
          <p:cNvPr id="34" name="Picture 33"/>
          <p:cNvPicPr>
            <a:picLocks noChangeAspect="1"/>
          </p:cNvPicPr>
          <p:nvPr/>
        </p:nvPicPr>
        <p:blipFill>
          <a:blip r:embed="rId15">
            <a:clrChange>
              <a:clrFrom>
                <a:srgbClr val="FFFFFF"/>
              </a:clrFrom>
              <a:clrTo>
                <a:srgbClr val="FFFFFF">
                  <a:alpha val="0"/>
                </a:srgbClr>
              </a:clrTo>
            </a:clrChange>
          </a:blip>
          <a:stretch>
            <a:fillRect/>
          </a:stretch>
        </p:blipFill>
        <p:spPr>
          <a:xfrm>
            <a:off x="2577301" y="4989318"/>
            <a:ext cx="1503506" cy="732959"/>
          </a:xfrm>
          <a:prstGeom prst="rect">
            <a:avLst/>
          </a:prstGeom>
        </p:spPr>
      </p:pic>
      <p:sp>
        <p:nvSpPr>
          <p:cNvPr id="35" name="Title 24"/>
          <p:cNvSpPr txBox="1">
            <a:spLocks/>
          </p:cNvSpPr>
          <p:nvPr/>
        </p:nvSpPr>
        <p:spPr>
          <a:xfrm>
            <a:off x="2542704" y="1555277"/>
            <a:ext cx="4370069" cy="674653"/>
          </a:xfrm>
          <a:prstGeom prst="rect">
            <a:avLst/>
          </a:prstGeom>
        </p:spPr>
        <p:txBody>
          <a:bodyPr vert="horz" lIns="91440" tIns="45720" rIns="91440" bIns="45720" rtlCol="0" anchor="ctr">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ru-RU" altLang="en-US" sz="40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Александр</a:t>
            </a:r>
            <a:r>
              <a:rPr kumimoji="0" lang="en-US" altLang="en-US" sz="40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 </a:t>
            </a:r>
            <a:r>
              <a:rPr kumimoji="0" lang="ru-RU" altLang="en-US" sz="40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Бабич</a:t>
            </a:r>
            <a:endParaRPr kumimoji="0" lang="uk-UA" sz="40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36" name="Rectangle 35"/>
          <p:cNvSpPr/>
          <p:nvPr/>
        </p:nvSpPr>
        <p:spPr>
          <a:xfrm>
            <a:off x="6399951" y="5744295"/>
            <a:ext cx="3188709" cy="363946"/>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551" fontAlgn="base">
              <a:spcBef>
                <a:spcPct val="0"/>
              </a:spcBef>
              <a:spcAft>
                <a:spcPct val="0"/>
              </a:spcAft>
            </a:pPr>
            <a:r>
              <a:rPr lang="en-US" altLang="en-US" sz="1765" dirty="0">
                <a:solidFill>
                  <a:srgbClr val="505050"/>
                </a:solidFill>
                <a:latin typeface="Segoe UI Light" panose="020B0502040204020203" pitchFamily="34" charset="0"/>
                <a:cs typeface="Segoe UI Light" panose="020B0502040204020203" pitchFamily="34" charset="0"/>
              </a:rPr>
              <a:t>ProductivityBlog.com.ua</a:t>
            </a:r>
          </a:p>
        </p:txBody>
      </p:sp>
      <p:pic>
        <p:nvPicPr>
          <p:cNvPr id="37" name="Picture 36" descr="\\MAGNUM\Projects\Microsoft\Cloud Power FY12\Design\ICONS_PNG\Devices.png"/>
          <p:cNvPicPr>
            <a:picLocks noChangeAspect="1" noChangeArrowheads="1"/>
          </p:cNvPicPr>
          <p:nvPr/>
        </p:nvPicPr>
        <p:blipFill>
          <a:blip r:embed="rId16" cstate="print">
            <a:lum bright="100000" contrast="100000"/>
          </a:blip>
          <a:stretch>
            <a:fillRect/>
          </a:stretch>
        </p:blipFill>
        <p:spPr bwMode="auto">
          <a:xfrm>
            <a:off x="8200519" y="4173111"/>
            <a:ext cx="1040117" cy="1040117"/>
          </a:xfrm>
          <a:prstGeom prst="rect">
            <a:avLst/>
          </a:prstGeom>
          <a:noFill/>
          <a:ln>
            <a:noFill/>
          </a:ln>
        </p:spPr>
      </p:pic>
      <p:pic>
        <p:nvPicPr>
          <p:cNvPr id="38" name="Picture 37" descr="C:\Users\sakuu\Documents\Ballmer WPC\PNGS\Timer.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black">
          <a:xfrm>
            <a:off x="6901998" y="2517502"/>
            <a:ext cx="584602" cy="880559"/>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6637337" y="4527316"/>
            <a:ext cx="1158323" cy="903335"/>
            <a:chOff x="6985417" y="4364559"/>
            <a:chExt cx="1722609" cy="1243836"/>
          </a:xfrm>
        </p:grpSpPr>
        <p:sp>
          <p:nvSpPr>
            <p:cNvPr id="44" name="Flowchart: Magnetic Disk 43"/>
            <p:cNvSpPr/>
            <p:nvPr/>
          </p:nvSpPr>
          <p:spPr bwMode="auto">
            <a:xfrm>
              <a:off x="7421155" y="4700561"/>
              <a:ext cx="896107" cy="548634"/>
            </a:xfrm>
            <a:prstGeom prst="flowChartMagneticDisk">
              <a:avLst/>
            </a:prstGeom>
            <a:solidFill>
              <a:sysClr val="window" lastClr="FFFFFF"/>
            </a:solidFill>
            <a:ln w="38100" cap="flat" cmpd="sng" algn="ctr">
              <a:solidFill>
                <a:srgbClr val="00B0F0"/>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uk-UA"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cxnSp>
          <p:nvCxnSpPr>
            <p:cNvPr id="45" name="Straight Connector 44"/>
            <p:cNvCxnSpPr/>
            <p:nvPr/>
          </p:nvCxnSpPr>
          <p:spPr>
            <a:xfrm>
              <a:off x="8504213" y="4718949"/>
              <a:ext cx="6316" cy="812234"/>
            </a:xfrm>
            <a:prstGeom prst="line">
              <a:avLst/>
            </a:prstGeom>
            <a:noFill/>
            <a:ln w="38100" cap="flat" cmpd="sng" algn="ctr">
              <a:solidFill>
                <a:sysClr val="window" lastClr="FFFFFF"/>
              </a:solidFill>
              <a:prstDash val="solid"/>
              <a:headEnd type="none"/>
              <a:tailEnd type="none"/>
            </a:ln>
            <a:effectLst/>
          </p:spPr>
        </p:cxnSp>
        <p:sp>
          <p:nvSpPr>
            <p:cNvPr id="46" name="Diamond 45"/>
            <p:cNvSpPr/>
            <p:nvPr/>
          </p:nvSpPr>
          <p:spPr bwMode="auto">
            <a:xfrm>
              <a:off x="6985417" y="4364559"/>
              <a:ext cx="1722609" cy="628708"/>
            </a:xfrm>
            <a:prstGeom prst="diamond">
              <a:avLst/>
            </a:prstGeom>
            <a:solidFill>
              <a:sysClr val="window" lastClr="FFFFFF"/>
            </a:solidFill>
            <a:ln w="38100" cap="flat" cmpd="sng" algn="ctr">
              <a:solidFill>
                <a:srgbClr val="00B0F0"/>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uk-UA"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Isosceles Triangle 46"/>
            <p:cNvSpPr/>
            <p:nvPr/>
          </p:nvSpPr>
          <p:spPr bwMode="auto">
            <a:xfrm flipH="1">
              <a:off x="8424274" y="5386317"/>
              <a:ext cx="182879" cy="222078"/>
            </a:xfrm>
            <a:prstGeom prst="triangle">
              <a:avLst/>
            </a:prstGeom>
            <a:solidFill>
              <a:sysClr val="window" lastClr="FFFFFF"/>
            </a:solidFill>
            <a:ln w="9525" cap="flat" cmpd="sng" algn="ctr">
              <a:solidFill>
                <a:srgbClr val="00B0F0"/>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uk-UA"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8" name="Oval 47"/>
            <p:cNvSpPr/>
            <p:nvPr/>
          </p:nvSpPr>
          <p:spPr bwMode="auto">
            <a:xfrm>
              <a:off x="8444578" y="5318091"/>
              <a:ext cx="142273" cy="182878"/>
            </a:xfrm>
            <a:prstGeom prst="ellipse">
              <a:avLst/>
            </a:prstGeom>
            <a:solidFill>
              <a:sysClr val="window" lastClr="FFFFFF"/>
            </a:solidFill>
            <a:ln w="38100" cap="flat" cmpd="sng" algn="ctr">
              <a:solidFill>
                <a:srgbClr val="00B0F0"/>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uk-UA"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40" name="TextBox 87"/>
          <p:cNvSpPr txBox="1"/>
          <p:nvPr/>
        </p:nvSpPr>
        <p:spPr>
          <a:xfrm>
            <a:off x="5326948" y="2329018"/>
            <a:ext cx="739543" cy="1388269"/>
          </a:xfrm>
          <a:prstGeom prst="rect">
            <a:avLst/>
          </a:prstGeom>
          <a:noFill/>
        </p:spPr>
        <p:txBody>
          <a:bodyPr wrap="square" lIns="134464" tIns="107571" rIns="134464" bIns="10757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75">
              <a:lnSpc>
                <a:spcPct val="90000"/>
              </a:lnSpc>
              <a:spcAft>
                <a:spcPts val="441"/>
              </a:spcAft>
            </a:pPr>
            <a:r>
              <a:rPr lang="uk-UA" sz="8455" dirty="0">
                <a:solidFill>
                  <a:srgbClr val="FFFFFF"/>
                </a:solidFill>
                <a:latin typeface="Segoe UI Light" panose="020B0502040204020203" pitchFamily="34" charset="0"/>
                <a:cs typeface="Segoe UI Light" panose="020B0502040204020203" pitchFamily="34" charset="0"/>
                <a:sym typeface="Webdings" panose="05030102010509060703" pitchFamily="18" charset="2"/>
              </a:rPr>
              <a:t></a:t>
            </a:r>
            <a:endParaRPr lang="uk-UA" sz="8455" dirty="0">
              <a:solidFill>
                <a:srgbClr val="FFFFFF"/>
              </a:solidFill>
              <a:latin typeface="Segoe UI Light" panose="020B0502040204020203" pitchFamily="34" charset="0"/>
              <a:cs typeface="Segoe UI Light" panose="020B0502040204020203" pitchFamily="34" charset="0"/>
            </a:endParaRPr>
          </a:p>
        </p:txBody>
      </p:sp>
      <p:sp>
        <p:nvSpPr>
          <p:cNvPr id="41" name="TextBox 88"/>
          <p:cNvSpPr txBox="1"/>
          <p:nvPr/>
        </p:nvSpPr>
        <p:spPr>
          <a:xfrm>
            <a:off x="5526559" y="4052097"/>
            <a:ext cx="951227" cy="950457"/>
          </a:xfrm>
          <a:prstGeom prst="rect">
            <a:avLst/>
          </a:prstGeom>
          <a:noFill/>
        </p:spPr>
        <p:txBody>
          <a:bodyPr wrap="none" lIns="134464" tIns="107571" rIns="134464" bIns="10757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75">
              <a:lnSpc>
                <a:spcPct val="90000"/>
              </a:lnSpc>
              <a:spcAft>
                <a:spcPts val="441"/>
              </a:spcAft>
            </a:pPr>
            <a:r>
              <a:rPr lang="uk-UA" sz="5294" dirty="0">
                <a:solidFill>
                  <a:srgbClr val="FFFFFF"/>
                </a:solidFill>
                <a:latin typeface="Segoe UI Light" panose="020B0502040204020203" pitchFamily="34" charset="0"/>
                <a:cs typeface="Segoe UI Light" panose="020B0502040204020203" pitchFamily="34" charset="0"/>
                <a:sym typeface="Webdings" panose="05030102010509060703" pitchFamily="18" charset="2"/>
              </a:rPr>
              <a:t></a:t>
            </a:r>
            <a:endParaRPr lang="uk-UA" sz="5294" dirty="0">
              <a:solidFill>
                <a:srgbClr val="FFFFFF"/>
              </a:solidFill>
              <a:latin typeface="Segoe UI Light" panose="020B0502040204020203" pitchFamily="34" charset="0"/>
              <a:cs typeface="Segoe UI Light" panose="020B0502040204020203" pitchFamily="34" charset="0"/>
            </a:endParaRPr>
          </a:p>
        </p:txBody>
      </p:sp>
      <p:sp>
        <p:nvSpPr>
          <p:cNvPr id="42" name="TextBox 89"/>
          <p:cNvSpPr txBox="1"/>
          <p:nvPr/>
        </p:nvSpPr>
        <p:spPr>
          <a:xfrm>
            <a:off x="8827294" y="3295621"/>
            <a:ext cx="826193" cy="889350"/>
          </a:xfrm>
          <a:prstGeom prst="rect">
            <a:avLst/>
          </a:prstGeom>
          <a:noFill/>
        </p:spPr>
        <p:txBody>
          <a:bodyPr wrap="none" lIns="134464" tIns="107571" rIns="134464" bIns="10757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75">
              <a:lnSpc>
                <a:spcPct val="90000"/>
              </a:lnSpc>
              <a:spcAft>
                <a:spcPts val="441"/>
              </a:spcAft>
            </a:pPr>
            <a:r>
              <a:rPr lang="uk-UA" sz="4853" dirty="0">
                <a:solidFill>
                  <a:srgbClr val="FFFFFF"/>
                </a:solidFill>
                <a:latin typeface="Segoe UI Light" panose="020B0502040204020203" pitchFamily="34" charset="0"/>
                <a:cs typeface="Segoe UI Light" panose="020B0502040204020203" pitchFamily="34" charset="0"/>
                <a:sym typeface="Wingdings" panose="05000000000000000000" pitchFamily="2" charset="2"/>
              </a:rPr>
              <a:t></a:t>
            </a:r>
            <a:endParaRPr lang="uk-UA" sz="4853" dirty="0">
              <a:solidFill>
                <a:srgbClr val="FFFFFF"/>
              </a:solidFill>
              <a:latin typeface="Segoe UI Light" panose="020B0502040204020203" pitchFamily="34" charset="0"/>
              <a:cs typeface="Segoe UI Light" panose="020B0502040204020203" pitchFamily="34" charset="0"/>
            </a:endParaRPr>
          </a:p>
        </p:txBody>
      </p:sp>
      <p:pic>
        <p:nvPicPr>
          <p:cNvPr id="43" name="Picture 42" descr="http://i014.radikal.ru/1207/7f/3db3d7af842b.gif"/>
          <p:cNvPicPr>
            <a:picLocks noChangeAspect="1" noChangeArrowheads="1" noCrop="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5866" y="1628749"/>
            <a:ext cx="806792" cy="605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Что</a:t>
            </a:r>
            <a:r>
              <a:rPr lang="uk-UA" sz="2800" dirty="0">
                <a:solidFill>
                  <a:srgbClr val="D04E1D"/>
                </a:solidFill>
                <a:latin typeface="Segoe UI Light" pitchFamily="34" charset="0"/>
                <a:cs typeface="Segoe UI Light" pitchFamily="34" charset="0"/>
              </a:rPr>
              <a:t> не так с </a:t>
            </a:r>
            <a:r>
              <a:rPr lang="ru-RU" sz="2800" dirty="0">
                <a:solidFill>
                  <a:srgbClr val="D04E1D"/>
                </a:solidFill>
                <a:latin typeface="Segoe UI Light" pitchFamily="34" charset="0"/>
                <a:cs typeface="Segoe UI Light" pitchFamily="34" charset="0"/>
              </a:rPr>
              <a:t>этим кодом?</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4367212" y="1905000"/>
            <a:ext cx="3457575" cy="3624877"/>
          </a:xfrm>
          <a:prstGeom prst="rect">
            <a:avLst/>
          </a:prstGeom>
        </p:spPr>
      </p:pic>
    </p:spTree>
    <p:extLst>
      <p:ext uri="{BB962C8B-B14F-4D97-AF65-F5344CB8AC3E}">
        <p14:creationId xmlns:p14="http://schemas.microsoft.com/office/powerpoint/2010/main" val="3715909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Флаг блокировки объекта</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1600200" y="1487488"/>
            <a:ext cx="9296400" cy="1512337"/>
          </a:xfrm>
          <a:prstGeom prst="rect">
            <a:avLst/>
          </a:prstGeom>
        </p:spPr>
        <p:txBody>
          <a:bodyPr wrap="square">
            <a:spAutoFit/>
          </a:bodyPr>
          <a:lstStyle/>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Каждый объект имеет </a:t>
            </a:r>
            <a:r>
              <a:rPr lang="ru-RU" sz="2000" dirty="0">
                <a:solidFill>
                  <a:srgbClr val="DA724B"/>
                </a:solidFill>
                <a:latin typeface="Segoe UI Light" panose="020B0502040204020203" pitchFamily="34" charset="0"/>
                <a:ea typeface="+mj-ea"/>
                <a:cs typeface="Segoe UI Light" panose="020B0502040204020203" pitchFamily="34" charset="0"/>
              </a:rPr>
              <a:t>флаг блокировки</a:t>
            </a:r>
            <a:r>
              <a:rPr lang="ru-RU" sz="2000" dirty="0">
                <a:latin typeface="Segoe UI Light" panose="020B0502040204020203" pitchFamily="34" charset="0"/>
                <a:ea typeface="+mj-ea"/>
                <a:cs typeface="Segoe UI Light" panose="020B0502040204020203" pitchFamily="34" charset="0"/>
              </a:rPr>
              <a:t>, связанный с ним</a:t>
            </a:r>
          </a:p>
          <a:p>
            <a:pPr lvl="0" algn="just">
              <a:lnSpc>
                <a:spcPct val="150000"/>
              </a:lnSpc>
              <a:buClr>
                <a:srgbClr val="D04E1D"/>
              </a:buClr>
              <a:buSzPct val="99000"/>
            </a:pPr>
            <a:endParaRPr lang="ru-RU" sz="4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Ключевое слово </a:t>
            </a:r>
            <a:r>
              <a:rPr lang="en-US" dirty="0">
                <a:solidFill>
                  <a:srgbClr val="DA724B"/>
                </a:solidFill>
                <a:latin typeface="Segoe UI Light" panose="020B0502040204020203" pitchFamily="34" charset="0"/>
                <a:cs typeface="Segoe UI Light" panose="020B0502040204020203" pitchFamily="34" charset="0"/>
              </a:rPr>
              <a:t>synchronized</a:t>
            </a:r>
            <a:r>
              <a:rPr lang="en-US" sz="2000" dirty="0">
                <a:latin typeface="Segoe UI Light" panose="020B0502040204020203" pitchFamily="34" charset="0"/>
                <a:cs typeface="Segoe UI Light" panose="020B0502040204020203" pitchFamily="34" charset="0"/>
              </a:rPr>
              <a:t> </a:t>
            </a:r>
            <a:r>
              <a:rPr lang="uk-UA" sz="2000" dirty="0" err="1">
                <a:latin typeface="Segoe UI Light" panose="020B0502040204020203" pitchFamily="34" charset="0"/>
                <a:cs typeface="Segoe UI Light" panose="020B0502040204020203" pitchFamily="34" charset="0"/>
              </a:rPr>
              <a:t>позволяет</a:t>
            </a:r>
            <a:r>
              <a:rPr lang="uk-UA" sz="2000" dirty="0">
                <a:latin typeface="Segoe UI Light" panose="020B0502040204020203" pitchFamily="34" charset="0"/>
                <a:cs typeface="Segoe UI Light" panose="020B0502040204020203" pitchFamily="34" charset="0"/>
              </a:rPr>
              <a:t> </a:t>
            </a:r>
            <a:r>
              <a:rPr lang="uk-UA" sz="2000" dirty="0" err="1">
                <a:latin typeface="Segoe UI Light" panose="020B0502040204020203" pitchFamily="34" charset="0"/>
                <a:cs typeface="Segoe UI Light" panose="020B0502040204020203" pitchFamily="34" charset="0"/>
              </a:rPr>
              <a:t>работать</a:t>
            </a:r>
            <a:r>
              <a:rPr lang="uk-UA" sz="2000" dirty="0">
                <a:latin typeface="Segoe UI Light" panose="020B0502040204020203" pitchFamily="34" charset="0"/>
                <a:cs typeface="Segoe UI Light" panose="020B0502040204020203" pitchFamily="34" charset="0"/>
              </a:rPr>
              <a:t> с </a:t>
            </a:r>
            <a:r>
              <a:rPr lang="ru-RU" sz="2000" dirty="0">
                <a:latin typeface="Segoe UI Light" panose="020B0502040204020203" pitchFamily="34" charset="0"/>
                <a:cs typeface="Segoe UI Light" panose="020B0502040204020203" pitchFamily="34" charset="0"/>
              </a:rPr>
              <a:t>этим флагом в случае одновременного доступа к данным</a:t>
            </a:r>
            <a:endParaRPr lang="ru-RU" sz="2000" dirty="0">
              <a:latin typeface="Segoe UI Light" panose="020B0502040204020203" pitchFamily="34" charset="0"/>
              <a:ea typeface="+mj-ea"/>
              <a:cs typeface="Segoe UI Light" panose="020B0502040204020203" pitchFamily="34" charset="0"/>
            </a:endParaRPr>
          </a:p>
        </p:txBody>
      </p:sp>
      <p:pic>
        <p:nvPicPr>
          <p:cNvPr id="17" name="Рисунок 3" descr="Без имени-2.png"/>
          <p:cNvPicPr>
            <a:picLocks noChangeAspect="1"/>
          </p:cNvPicPr>
          <p:nvPr/>
        </p:nvPicPr>
        <p:blipFill>
          <a:blip r:embed="rId3" cstate="print"/>
          <a:stretch>
            <a:fillRect/>
          </a:stretch>
        </p:blipFill>
        <p:spPr>
          <a:xfrm>
            <a:off x="2989823" y="3278435"/>
            <a:ext cx="6212354" cy="2667000"/>
          </a:xfrm>
          <a:prstGeom prst="rect">
            <a:avLst/>
          </a:prstGeom>
        </p:spPr>
      </p:pic>
    </p:spTree>
    <p:extLst>
      <p:ext uri="{BB962C8B-B14F-4D97-AF65-F5344CB8AC3E}">
        <p14:creationId xmlns:p14="http://schemas.microsoft.com/office/powerpoint/2010/main" val="3406012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Снятие флага блокировки</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2438400" y="1828800"/>
            <a:ext cx="9144000" cy="3370153"/>
          </a:xfrm>
          <a:prstGeom prst="rect">
            <a:avLst/>
          </a:prstGeom>
        </p:spPr>
        <p:txBody>
          <a:bodyPr wrap="square">
            <a:spAutoFit/>
          </a:bodyPr>
          <a:lstStyle/>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Флаг блокировки освобождается если:</a:t>
            </a: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поток, заблокировавший данные, </a:t>
            </a:r>
            <a:r>
              <a:rPr lang="ru-RU" sz="2000" dirty="0">
                <a:solidFill>
                  <a:srgbClr val="DA724B"/>
                </a:solidFill>
                <a:latin typeface="Segoe UI Light" panose="020B0502040204020203" pitchFamily="34" charset="0"/>
                <a:ea typeface="+mj-ea"/>
                <a:cs typeface="Segoe UI Light" panose="020B0502040204020203" pitchFamily="34" charset="0"/>
              </a:rPr>
              <a:t>завершает выполнение 	синхронизированного блока кода</a:t>
            </a:r>
            <a:r>
              <a:rPr lang="ru-RU" sz="2000" dirty="0">
                <a:latin typeface="Segoe UI Light" panose="020B0502040204020203" pitchFamily="34" charset="0"/>
                <a:ea typeface="+mj-ea"/>
                <a:cs typeface="Segoe UI Light" panose="020B0502040204020203" pitchFamily="34" charset="0"/>
              </a:rPr>
              <a:t>, в котором была получена 	блокировка</a:t>
            </a:r>
          </a:p>
          <a:p>
            <a:pPr lvl="0" algn="just">
              <a:lnSpc>
                <a:spcPct val="150000"/>
              </a:lnSpc>
              <a:buClr>
                <a:srgbClr val="D04E1D"/>
              </a:buClr>
              <a:buSzPct val="99000"/>
            </a:pPr>
            <a:r>
              <a:rPr lang="ru-RU" sz="100" dirty="0">
                <a:latin typeface="Segoe UI Light" panose="020B0502040204020203" pitchFamily="34" charset="0"/>
                <a:ea typeface="+mj-ea"/>
                <a:cs typeface="Segoe UI Light" panose="020B0502040204020203" pitchFamily="34" charset="0"/>
              </a:rPr>
              <a:t>	</a:t>
            </a: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поток выполняет </a:t>
            </a:r>
            <a:r>
              <a:rPr lang="ru-RU" sz="2000" dirty="0">
                <a:solidFill>
                  <a:srgbClr val="DA724B"/>
                </a:solidFill>
                <a:latin typeface="Segoe UI Light" panose="020B0502040204020203" pitchFamily="34" charset="0"/>
                <a:ea typeface="+mj-ea"/>
                <a:cs typeface="Segoe UI Light" panose="020B0502040204020203" pitchFamily="34" charset="0"/>
              </a:rPr>
              <a:t>вложенный блок кода</a:t>
            </a:r>
            <a:r>
              <a:rPr lang="ru-RU" sz="2000" dirty="0">
                <a:latin typeface="Segoe UI Light" panose="020B0502040204020203" pitchFamily="34" charset="0"/>
                <a:ea typeface="+mj-ea"/>
                <a:cs typeface="Segoe UI Light" panose="020B0502040204020203" pitchFamily="34" charset="0"/>
              </a:rPr>
              <a:t>, синхронизированный </a:t>
            </a:r>
            <a:r>
              <a:rPr lang="en-US" sz="2000" dirty="0">
                <a:latin typeface="Segoe UI Light" panose="020B0502040204020203" pitchFamily="34" charset="0"/>
                <a:ea typeface="+mj-ea"/>
                <a:cs typeface="Segoe UI Light" panose="020B0502040204020203" pitchFamily="34" charset="0"/>
              </a:rPr>
              <a:t/>
            </a:r>
            <a:br>
              <a:rPr lang="en-US" sz="2000" dirty="0">
                <a:latin typeface="Segoe UI Light" panose="020B0502040204020203" pitchFamily="34" charset="0"/>
                <a:ea typeface="+mj-ea"/>
                <a:cs typeface="Segoe UI Light" panose="020B0502040204020203" pitchFamily="34" charset="0"/>
              </a:rPr>
            </a:br>
            <a:r>
              <a:rPr lang="en-US" sz="2000" dirty="0">
                <a:latin typeface="Segoe UI Light" panose="020B0502040204020203" pitchFamily="34" charset="0"/>
                <a:ea typeface="+mj-ea"/>
                <a:cs typeface="Segoe UI Light" panose="020B0502040204020203" pitchFamily="34" charset="0"/>
              </a:rPr>
              <a:t>	</a:t>
            </a:r>
            <a:r>
              <a:rPr lang="ru-RU" sz="2000" dirty="0">
                <a:latin typeface="Segoe UI Light" panose="020B0502040204020203" pitchFamily="34" charset="0"/>
                <a:ea typeface="+mj-ea"/>
                <a:cs typeface="Segoe UI Light" panose="020B0502040204020203" pitchFamily="34" charset="0"/>
              </a:rPr>
              <a:t>с этим 	же объектом	</a:t>
            </a:r>
          </a:p>
          <a:p>
            <a:pPr algn="just">
              <a:lnSpc>
                <a:spcPct val="150000"/>
              </a:lnSpc>
              <a:buClr>
                <a:srgbClr val="D04E1D"/>
              </a:buClr>
              <a:buSzPct val="99000"/>
            </a:pPr>
            <a:r>
              <a:rPr lang="ru-RU" sz="100" dirty="0">
                <a:latin typeface="Segoe UI Light" panose="020B0502040204020203" pitchFamily="34" charset="0"/>
                <a:ea typeface="+mj-ea"/>
                <a:cs typeface="Segoe UI Light" panose="020B0502040204020203" pitchFamily="34" charset="0"/>
              </a:rPr>
              <a:t>	</a:t>
            </a: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в случае </a:t>
            </a:r>
            <a:r>
              <a:rPr lang="ru-RU" sz="2000" dirty="0">
                <a:solidFill>
                  <a:srgbClr val="DA724B"/>
                </a:solidFill>
                <a:latin typeface="Segoe UI Light" panose="020B0502040204020203" pitchFamily="34" charset="0"/>
                <a:ea typeface="+mj-ea"/>
                <a:cs typeface="Segoe UI Light" panose="020B0502040204020203" pitchFamily="34" charset="0"/>
              </a:rPr>
              <a:t>исключения или выхода</a:t>
            </a:r>
            <a:r>
              <a:rPr lang="ru-RU" sz="2000" dirty="0">
                <a:latin typeface="Segoe UI Light" panose="020B0502040204020203" pitchFamily="34" charset="0"/>
                <a:ea typeface="+mj-ea"/>
                <a:cs typeface="Segoe UI Light" panose="020B0502040204020203" pitchFamily="34" charset="0"/>
              </a:rPr>
              <a:t> из синхронизированного блока</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75574"/>
            <a:ext cx="2048110" cy="2771775"/>
          </a:xfrm>
          <a:prstGeom prst="rect">
            <a:avLst/>
          </a:prstGeom>
        </p:spPr>
      </p:pic>
    </p:spTree>
    <p:extLst>
      <p:ext uri="{BB962C8B-B14F-4D97-AF65-F5344CB8AC3E}">
        <p14:creationId xmlns:p14="http://schemas.microsoft.com/office/powerpoint/2010/main" val="3600143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Собираем</a:t>
            </a:r>
            <a:r>
              <a:rPr lang="uk-UA" sz="2800" dirty="0">
                <a:solidFill>
                  <a:srgbClr val="D04E1D"/>
                </a:solidFill>
                <a:latin typeface="Segoe UI Light" pitchFamily="34" charset="0"/>
                <a:cs typeface="Segoe UI Light" pitchFamily="34" charset="0"/>
              </a:rPr>
              <a:t> все в кучу</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2410015" y="1410494"/>
            <a:ext cx="7341808" cy="4761706"/>
          </a:xfrm>
          <a:prstGeom prst="rect">
            <a:avLst/>
          </a:prstGeom>
        </p:spPr>
      </p:pic>
    </p:spTree>
    <p:extLst>
      <p:ext uri="{BB962C8B-B14F-4D97-AF65-F5344CB8AC3E}">
        <p14:creationId xmlns:p14="http://schemas.microsoft.com/office/powerpoint/2010/main" val="61325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Тупиковые ситуации (</a:t>
            </a:r>
            <a:r>
              <a:rPr lang="ru-RU" sz="2800" dirty="0" err="1">
                <a:solidFill>
                  <a:srgbClr val="D04E1D"/>
                </a:solidFill>
                <a:latin typeface="Segoe UI Light" pitchFamily="34" charset="0"/>
                <a:cs typeface="Segoe UI Light" pitchFamily="34" charset="0"/>
              </a:rPr>
              <a:t>дедлоки</a:t>
            </a:r>
            <a:r>
              <a:rPr lang="ru-RU" sz="2800" dirty="0">
                <a:solidFill>
                  <a:srgbClr val="D04E1D"/>
                </a:solidFill>
                <a:latin typeface="Segoe UI Light" pitchFamily="34" charset="0"/>
                <a:cs typeface="Segoe UI Light" pitchFamily="34" charset="0"/>
              </a:rPr>
              <a:t>)</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838200" y="1982212"/>
            <a:ext cx="9296400" cy="3046988"/>
          </a:xfrm>
          <a:prstGeom prst="rect">
            <a:avLst/>
          </a:prstGeom>
        </p:spPr>
        <p:txBody>
          <a:bodyPr wrap="square">
            <a:spAutoFit/>
          </a:bodyPr>
          <a:lstStyle/>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Два потока </a:t>
            </a:r>
            <a:r>
              <a:rPr lang="ru-RU" sz="2000" dirty="0">
                <a:solidFill>
                  <a:srgbClr val="DA724B"/>
                </a:solidFill>
                <a:latin typeface="Segoe UI Light" panose="020B0502040204020203" pitchFamily="34" charset="0"/>
                <a:ea typeface="+mj-ea"/>
                <a:cs typeface="Segoe UI Light" panose="020B0502040204020203" pitchFamily="34" charset="0"/>
              </a:rPr>
              <a:t>ожидают </a:t>
            </a:r>
            <a:r>
              <a:rPr lang="ru-RU" sz="2000" dirty="0">
                <a:solidFill>
                  <a:srgbClr val="DA724B"/>
                </a:solidFill>
                <a:latin typeface="Segoe UI Light" panose="020B0502040204020203" pitchFamily="34" charset="0"/>
                <a:cs typeface="Segoe UI Light" panose="020B0502040204020203" pitchFamily="34" charset="0"/>
              </a:rPr>
              <a:t>друг от друга</a:t>
            </a:r>
            <a:r>
              <a:rPr lang="ru-RU" sz="2000" dirty="0">
                <a:latin typeface="Segoe UI Light" panose="020B0502040204020203" pitchFamily="34" charset="0"/>
                <a:cs typeface="Segoe UI Light" panose="020B0502040204020203" pitchFamily="34" charset="0"/>
              </a:rPr>
              <a:t> </a:t>
            </a:r>
            <a:r>
              <a:rPr lang="ru-RU" sz="2000" dirty="0">
                <a:latin typeface="Segoe UI Light" panose="020B0502040204020203" pitchFamily="34" charset="0"/>
                <a:ea typeface="+mj-ea"/>
                <a:cs typeface="Segoe UI Light" panose="020B0502040204020203" pitchFamily="34" charset="0"/>
              </a:rPr>
              <a:t>снятия флага блокировки</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не обнаружить или предупредить</a:t>
            </a: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a:t>
            </a:r>
          </a:p>
          <a:p>
            <a:pPr lvl="0">
              <a:lnSpc>
                <a:spcPct val="150000"/>
              </a:lnSpc>
              <a:buClr>
                <a:srgbClr val="D04E1D"/>
              </a:buClr>
              <a:buSzPct val="99000"/>
            </a:pPr>
            <a:endParaRPr lang="ru-RU" sz="600" dirty="0">
              <a:latin typeface="Segoe UI Light" panose="020B0502040204020203" pitchFamily="34" charset="0"/>
              <a:ea typeface="+mj-ea"/>
              <a:cs typeface="Segoe UI Light" panose="020B0502040204020203" pitchFamily="34" charset="0"/>
              <a:sym typeface="Wingdings" panose="05000000000000000000" pitchFamily="2" charset="2"/>
            </a:endParaRP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Можно избежать таким способом:</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	выбор порядка получения блокировок</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	соблюдение этого порядка</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	снятие блокировок в обратном порядке</a:t>
            </a:r>
            <a:endParaRPr lang="ru-RU" sz="2000" dirty="0">
              <a:latin typeface="Segoe UI Light" panose="020B0502040204020203" pitchFamily="34" charset="0"/>
              <a:ea typeface="+mj-ea"/>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2566281"/>
            <a:ext cx="3928257" cy="2410968"/>
          </a:xfrm>
          <a:prstGeom prst="rect">
            <a:avLst/>
          </a:prstGeom>
        </p:spPr>
      </p:pic>
    </p:spTree>
    <p:extLst>
      <p:ext uri="{BB962C8B-B14F-4D97-AF65-F5344CB8AC3E}">
        <p14:creationId xmlns:p14="http://schemas.microsoft.com/office/powerpoint/2010/main" val="3791629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1265088" y="2743200"/>
            <a:ext cx="9631512" cy="12322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a:solidFill>
                  <a:srgbClr val="D04E1D"/>
                </a:solidFill>
                <a:latin typeface="Segoe UI Light" panose="020B0502040204020203" pitchFamily="34" charset="0"/>
                <a:cs typeface="Segoe UI Light" panose="020B0502040204020203" pitchFamily="34" charset="0"/>
              </a:rPr>
              <a:t>Использование </a:t>
            </a:r>
            <a:r>
              <a:rPr lang="ru-RU" sz="5400" dirty="0" err="1">
                <a:solidFill>
                  <a:srgbClr val="D04E1D"/>
                </a:solidFill>
                <a:latin typeface="Segoe UI Light" panose="020B0502040204020203" pitchFamily="34" charset="0"/>
                <a:cs typeface="Segoe UI Light" panose="020B0502040204020203" pitchFamily="34" charset="0"/>
              </a:rPr>
              <a:t>wait</a:t>
            </a:r>
            <a:r>
              <a:rPr lang="ru-RU" sz="5400" dirty="0">
                <a:solidFill>
                  <a:srgbClr val="D04E1D"/>
                </a:solidFill>
                <a:latin typeface="Segoe UI Light" panose="020B0502040204020203" pitchFamily="34" charset="0"/>
                <a:cs typeface="Segoe UI Light" panose="020B0502040204020203" pitchFamily="34" charset="0"/>
              </a:rPr>
              <a:t> и </a:t>
            </a:r>
            <a:r>
              <a:rPr lang="ru-RU" sz="5400" dirty="0" err="1">
                <a:solidFill>
                  <a:srgbClr val="D04E1D"/>
                </a:solidFill>
                <a:latin typeface="Segoe UI Light" panose="020B0502040204020203" pitchFamily="34" charset="0"/>
                <a:cs typeface="Segoe UI Light" panose="020B0502040204020203" pitchFamily="34" charset="0"/>
              </a:rPr>
              <a:t>notify</a:t>
            </a:r>
            <a:r>
              <a:rPr lang="ru-RU" sz="5400" dirty="0">
                <a:solidFill>
                  <a:srgbClr val="D04E1D"/>
                </a:solidFill>
                <a:latin typeface="Segoe UI Light" panose="020B0502040204020203" pitchFamily="34" charset="0"/>
                <a:cs typeface="Segoe UI Light" panose="020B0502040204020203" pitchFamily="34" charset="0"/>
              </a:rPr>
              <a:t> для управления потоками</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65993506"/>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en-US" sz="2800" dirty="0">
                <a:solidFill>
                  <a:srgbClr val="D04E1D"/>
                </a:solidFill>
                <a:latin typeface="Segoe UI Light" pitchFamily="34" charset="0"/>
                <a:cs typeface="Segoe UI Light" pitchFamily="34" charset="0"/>
              </a:rPr>
              <a:t>wait </a:t>
            </a:r>
            <a:r>
              <a:rPr lang="uk-UA" sz="2800" dirty="0">
                <a:solidFill>
                  <a:srgbClr val="D04E1D"/>
                </a:solidFill>
                <a:latin typeface="Segoe UI Light" pitchFamily="34" charset="0"/>
                <a:cs typeface="Segoe UI Light" pitchFamily="34" charset="0"/>
              </a:rPr>
              <a:t>и </a:t>
            </a:r>
            <a:r>
              <a:rPr lang="en-US" sz="2800" dirty="0">
                <a:solidFill>
                  <a:srgbClr val="D04E1D"/>
                </a:solidFill>
                <a:latin typeface="Segoe UI Light" pitchFamily="34" charset="0"/>
                <a:cs typeface="Segoe UI Light" pitchFamily="34" charset="0"/>
              </a:rPr>
              <a:t>notify</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3322472" y="1676400"/>
            <a:ext cx="8107527" cy="3785652"/>
          </a:xfrm>
          <a:prstGeom prst="rect">
            <a:avLst/>
          </a:prstGeom>
        </p:spPr>
        <p:txBody>
          <a:bodyPr wrap="square">
            <a:spAutoFit/>
          </a:bodyPr>
          <a:lstStyle/>
          <a:p>
            <a:pPr lvl="0">
              <a:lnSpc>
                <a:spcPct val="150000"/>
              </a:lnSpc>
              <a:buClr>
                <a:srgbClr val="D04E1D"/>
              </a:buClr>
              <a:buSzPct val="99000"/>
            </a:pPr>
            <a:r>
              <a:rPr lang="uk-UA" sz="2000" dirty="0">
                <a:latin typeface="Segoe UI Light" panose="020B0502040204020203" pitchFamily="34" charset="0"/>
                <a:ea typeface="+mj-ea"/>
                <a:cs typeface="Segoe UI Light" panose="020B0502040204020203" pitchFamily="34" charset="0"/>
              </a:rPr>
              <a:t>Пример: </a:t>
            </a:r>
          </a:p>
          <a:p>
            <a:pPr lvl="0">
              <a:lnSpc>
                <a:spcPct val="150000"/>
              </a:lnSpc>
              <a:buClr>
                <a:srgbClr val="D04E1D"/>
              </a:buClr>
              <a:buSzPct val="99000"/>
            </a:pP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представьте</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себя</a:t>
            </a:r>
            <a:r>
              <a:rPr lang="uk-UA" sz="2000" dirty="0">
                <a:latin typeface="Segoe UI Light" panose="020B0502040204020203" pitchFamily="34" charset="0"/>
                <a:ea typeface="+mj-ea"/>
                <a:cs typeface="Segoe UI Light" panose="020B0502040204020203" pitchFamily="34" charset="0"/>
              </a:rPr>
              <a:t> и </a:t>
            </a:r>
            <a:r>
              <a:rPr lang="uk-UA" sz="2000" dirty="0" err="1">
                <a:latin typeface="Segoe UI Light" panose="020B0502040204020203" pitchFamily="34" charset="0"/>
                <a:ea typeface="+mj-ea"/>
                <a:cs typeface="Segoe UI Light" panose="020B0502040204020203" pitchFamily="34" charset="0"/>
              </a:rPr>
              <a:t>водителя</a:t>
            </a:r>
            <a:r>
              <a:rPr lang="uk-UA" sz="2000" dirty="0">
                <a:latin typeface="Segoe UI Light" panose="020B0502040204020203" pitchFamily="34" charset="0"/>
                <a:ea typeface="+mj-ea"/>
                <a:cs typeface="Segoe UI Light" panose="020B0502040204020203" pitchFamily="34" charset="0"/>
              </a:rPr>
              <a:t> такси в виде </a:t>
            </a:r>
            <a:r>
              <a:rPr lang="uk-UA" sz="2000" dirty="0" err="1">
                <a:solidFill>
                  <a:srgbClr val="DA724B"/>
                </a:solidFill>
                <a:latin typeface="Segoe UI Light" panose="020B0502040204020203" pitchFamily="34" charset="0"/>
                <a:ea typeface="+mj-ea"/>
                <a:cs typeface="Segoe UI Light" panose="020B0502040204020203" pitchFamily="34" charset="0"/>
              </a:rPr>
              <a:t>двух</a:t>
            </a: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потоков</a:t>
            </a:r>
            <a:endParaRPr lang="uk-UA" sz="2000" dirty="0">
              <a:solidFill>
                <a:srgbClr val="DA724B"/>
              </a:solidFill>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П</a:t>
            </a:r>
            <a:r>
              <a:rPr lang="uk-UA" sz="2000" dirty="0" err="1">
                <a:latin typeface="Segoe UI Light" panose="020B0502040204020203" pitchFamily="34" charset="0"/>
                <a:ea typeface="+mj-ea"/>
                <a:cs typeface="Segoe UI Light" panose="020B0502040204020203" pitchFamily="34" charset="0"/>
              </a:rPr>
              <a:t>роблема</a:t>
            </a:r>
            <a:r>
              <a:rPr lang="uk-UA" sz="2000" dirty="0">
                <a:latin typeface="Segoe UI Light" panose="020B0502040204020203" pitchFamily="34" charset="0"/>
                <a:ea typeface="+mj-ea"/>
                <a:cs typeface="Segoe UI Light" panose="020B0502040204020203" pitchFamily="34" charset="0"/>
              </a:rPr>
              <a:t>:</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как</a:t>
            </a:r>
            <a:r>
              <a:rPr lang="uk-UA" sz="2000" dirty="0">
                <a:solidFill>
                  <a:srgbClr val="DA724B"/>
                </a:solidFill>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определить</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что</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вы</a:t>
            </a:r>
            <a:r>
              <a:rPr lang="uk-UA" sz="2000" dirty="0">
                <a:latin typeface="Segoe UI Light" panose="020B0502040204020203" pitchFamily="34" charset="0"/>
                <a:ea typeface="+mj-ea"/>
                <a:cs typeface="Segoe UI Light" panose="020B0502040204020203" pitchFamily="34" charset="0"/>
              </a:rPr>
              <a:t> уже </a:t>
            </a:r>
            <a:r>
              <a:rPr lang="uk-UA" sz="2000" dirty="0" err="1">
                <a:latin typeface="Segoe UI Light" panose="020B0502040204020203" pitchFamily="34" charset="0"/>
                <a:ea typeface="+mj-ea"/>
                <a:cs typeface="Segoe UI Light" panose="020B0502040204020203" pitchFamily="34" charset="0"/>
              </a:rPr>
              <a:t>приехали</a:t>
            </a:r>
            <a:r>
              <a:rPr lang="uk-UA" sz="2000" dirty="0">
                <a:latin typeface="Segoe UI Light" panose="020B0502040204020203" pitchFamily="34" charset="0"/>
                <a:ea typeface="+mj-ea"/>
                <a:cs typeface="Segoe UI Light" panose="020B0502040204020203" pitchFamily="34" charset="0"/>
              </a:rPr>
              <a:t>?</a:t>
            </a: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Р</a:t>
            </a:r>
            <a:r>
              <a:rPr lang="uk-UA" sz="2000" dirty="0" err="1">
                <a:latin typeface="Segoe UI Light" panose="020B0502040204020203" pitchFamily="34" charset="0"/>
                <a:ea typeface="+mj-ea"/>
                <a:cs typeface="Segoe UI Light" panose="020B0502040204020203" pitchFamily="34" charset="0"/>
              </a:rPr>
              <a:t>ешение</a:t>
            </a:r>
            <a:r>
              <a:rPr lang="uk-UA" sz="2000" dirty="0">
                <a:latin typeface="Segoe UI Light" panose="020B0502040204020203" pitchFamily="34" charset="0"/>
                <a:ea typeface="+mj-ea"/>
                <a:cs typeface="Segoe UI Light" panose="020B0502040204020203" pitchFamily="34" charset="0"/>
              </a:rPr>
              <a:t>:</a:t>
            </a: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вы</a:t>
            </a:r>
            <a:r>
              <a:rPr lang="uk-UA" sz="2000" dirty="0">
                <a:latin typeface="Segoe UI Light" panose="020B0502040204020203" pitchFamily="34" charset="0"/>
                <a:ea typeface="+mj-ea"/>
                <a:cs typeface="Segoe UI Light" panose="020B0502040204020203" pitchFamily="34" charset="0"/>
              </a:rPr>
              <a:t> </a:t>
            </a:r>
            <a:r>
              <a:rPr lang="uk-UA" sz="2000" dirty="0" err="1">
                <a:solidFill>
                  <a:srgbClr val="DA724B"/>
                </a:solidFill>
                <a:latin typeface="Segoe UI Light" panose="020B0502040204020203" pitchFamily="34" charset="0"/>
                <a:ea typeface="+mj-ea"/>
                <a:cs typeface="Segoe UI Light" panose="020B0502040204020203" pitchFamily="34" charset="0"/>
              </a:rPr>
              <a:t>сообщили</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водителю</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нужный</a:t>
            </a:r>
            <a:r>
              <a:rPr lang="uk-UA" sz="2000" dirty="0">
                <a:latin typeface="Segoe UI Light" panose="020B0502040204020203" pitchFamily="34" charset="0"/>
                <a:ea typeface="+mj-ea"/>
                <a:cs typeface="Segoe UI Light" panose="020B0502040204020203" pitchFamily="34" charset="0"/>
              </a:rPr>
              <a:t> адрес и </a:t>
            </a:r>
            <a:r>
              <a:rPr lang="uk-UA" sz="2000" dirty="0" err="1" smtClean="0">
                <a:latin typeface="Segoe UI Light" panose="020B0502040204020203" pitchFamily="34" charset="0"/>
                <a:ea typeface="+mj-ea"/>
                <a:cs typeface="Segoe UI Light" panose="020B0502040204020203" pitchFamily="34" charset="0"/>
              </a:rPr>
              <a:t>расслабляетесьи</a:t>
            </a:r>
            <a:r>
              <a:rPr lang="uk-UA" sz="2000" dirty="0" smtClean="0">
                <a:latin typeface="Segoe UI Light" panose="020B0502040204020203" pitchFamily="34" charset="0"/>
                <a:ea typeface="+mj-ea"/>
                <a:cs typeface="Segoe UI Light" panose="020B0502040204020203" pitchFamily="34" charset="0"/>
              </a:rPr>
              <a:t> </a:t>
            </a:r>
            <a:r>
              <a:rPr lang="uk-UA" sz="2000" dirty="0" smtClean="0">
                <a:latin typeface="Segoe UI Light" panose="020B0502040204020203" pitchFamily="34" charset="0"/>
                <a:ea typeface="+mj-ea"/>
                <a:cs typeface="Segoe UI Light" panose="020B0502040204020203" pitchFamily="34" charset="0"/>
                <a:sym typeface="Wingdings" panose="05000000000000000000" pitchFamily="2" charset="2"/>
              </a:rPr>
              <a:t></a:t>
            </a:r>
            <a:endParaRPr lang="uk-UA" sz="2000" dirty="0">
              <a:latin typeface="Segoe UI Light" panose="020B0502040204020203" pitchFamily="34" charset="0"/>
              <a:ea typeface="+mj-ea"/>
              <a:cs typeface="Segoe UI Light" panose="020B0502040204020203" pitchFamily="34" charset="0"/>
              <a:sym typeface="Wingdings" panose="05000000000000000000" pitchFamily="2" charset="2"/>
            </a:endParaRPr>
          </a:p>
          <a:p>
            <a:pPr lvl="0" algn="just">
              <a:lnSpc>
                <a:spcPct val="150000"/>
              </a:lnSpc>
              <a:buClr>
                <a:srgbClr val="D04E1D"/>
              </a:buClr>
              <a:buSzPct val="99000"/>
            </a:pPr>
            <a:r>
              <a:rPr lang="uk-UA" sz="2000" dirty="0">
                <a:latin typeface="Segoe UI Light" panose="020B0502040204020203" pitchFamily="34" charset="0"/>
                <a:ea typeface="+mj-ea"/>
                <a:cs typeface="Segoe UI Light" panose="020B0502040204020203" pitchFamily="34" charset="0"/>
                <a:sym typeface="Wingdings" panose="05000000000000000000" pitchFamily="2" charset="2"/>
              </a:rPr>
              <a:t>	</a:t>
            </a:r>
            <a:r>
              <a:rPr lang="uk-UA" sz="2000" dirty="0" err="1">
                <a:latin typeface="Segoe UI Light" panose="020B0502040204020203" pitchFamily="34" charset="0"/>
                <a:ea typeface="+mj-ea"/>
                <a:cs typeface="Segoe UI Light" panose="020B0502040204020203" pitchFamily="34" charset="0"/>
                <a:sym typeface="Wingdings" panose="05000000000000000000" pitchFamily="2" charset="2"/>
              </a:rPr>
              <a:t>водитель</a:t>
            </a:r>
            <a:r>
              <a:rPr lang="uk-UA" sz="2000" dirty="0">
                <a:latin typeface="Segoe UI Light" panose="020B0502040204020203" pitchFamily="34" charset="0"/>
                <a:ea typeface="+mj-ea"/>
                <a:cs typeface="Segoe UI Light" panose="020B0502040204020203" pitchFamily="34" charset="0"/>
                <a:sym typeface="Wingdings" panose="05000000000000000000" pitchFamily="2" charset="2"/>
              </a:rPr>
              <a:t> </a:t>
            </a:r>
            <a:r>
              <a:rPr lang="uk-UA" sz="2000" dirty="0" err="1">
                <a:solidFill>
                  <a:srgbClr val="DA724B"/>
                </a:solidFill>
                <a:latin typeface="Segoe UI Light" panose="020B0502040204020203" pitchFamily="34" charset="0"/>
                <a:ea typeface="+mj-ea"/>
                <a:cs typeface="Segoe UI Light" panose="020B0502040204020203" pitchFamily="34" charset="0"/>
                <a:sym typeface="Wingdings" panose="05000000000000000000" pitchFamily="2" charset="2"/>
              </a:rPr>
              <a:t>сообщит</a:t>
            </a:r>
            <a:r>
              <a:rPr lang="uk-UA" sz="2000" dirty="0">
                <a:latin typeface="Segoe UI Light" panose="020B0502040204020203" pitchFamily="34" charset="0"/>
                <a:ea typeface="+mj-ea"/>
                <a:cs typeface="Segoe UI Light" panose="020B0502040204020203" pitchFamily="34" charset="0"/>
                <a:sym typeface="Wingdings" panose="05000000000000000000" pitchFamily="2" charset="2"/>
              </a:rPr>
              <a:t> вам, </a:t>
            </a:r>
            <a:r>
              <a:rPr lang="uk-UA" sz="2000" dirty="0" err="1">
                <a:latin typeface="Segoe UI Light" panose="020B0502040204020203" pitchFamily="34" charset="0"/>
                <a:ea typeface="+mj-ea"/>
                <a:cs typeface="Segoe UI Light" panose="020B0502040204020203" pitchFamily="34" charset="0"/>
                <a:sym typeface="Wingdings" panose="05000000000000000000" pitchFamily="2" charset="2"/>
              </a:rPr>
              <a:t>когда</a:t>
            </a:r>
            <a:r>
              <a:rPr lang="uk-UA" sz="2000" dirty="0">
                <a:latin typeface="Segoe UI Light" panose="020B0502040204020203" pitchFamily="34" charset="0"/>
                <a:ea typeface="+mj-ea"/>
                <a:cs typeface="Segoe UI Light" panose="020B0502040204020203" pitchFamily="34" charset="0"/>
                <a:sym typeface="Wingdings" panose="05000000000000000000" pitchFamily="2" charset="2"/>
              </a:rPr>
              <a:t> в</a:t>
            </a: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ы прибудете на место </a:t>
            </a:r>
            <a:r>
              <a:rPr lang="en-US" sz="2000" dirty="0">
                <a:latin typeface="Segoe UI Light" panose="020B0502040204020203" pitchFamily="34" charset="0"/>
                <a:ea typeface="+mj-ea"/>
                <a:cs typeface="Segoe UI Light" panose="020B0502040204020203" pitchFamily="34" charset="0"/>
                <a:sym typeface="Wingdings" panose="05000000000000000000" pitchFamily="2" charset="2"/>
              </a:rPr>
              <a:t>	</a:t>
            </a:r>
            <a:r>
              <a:rPr lang="ru-RU" sz="2000" dirty="0">
                <a:latin typeface="Segoe UI Light" panose="020B0502040204020203" pitchFamily="34" charset="0"/>
                <a:ea typeface="+mj-ea"/>
                <a:cs typeface="Segoe UI Light" panose="020B0502040204020203" pitchFamily="34" charset="0"/>
                <a:sym typeface="Wingdings" panose="05000000000000000000" pitchFamily="2" charset="2"/>
              </a:rPr>
              <a:t>назначения</a:t>
            </a:r>
            <a:endParaRPr lang="ru-RU" sz="2000" dirty="0">
              <a:latin typeface="Segoe UI Light" panose="020B0502040204020203" pitchFamily="34" charset="0"/>
              <a:ea typeface="+mj-ea"/>
              <a:cs typeface="Segoe UI Light" panose="020B0502040204020203"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1859"/>
          <a:stretch/>
        </p:blipFill>
        <p:spPr>
          <a:xfrm>
            <a:off x="792328" y="1905000"/>
            <a:ext cx="2484272" cy="2384399"/>
          </a:xfrm>
          <a:prstGeom prst="rect">
            <a:avLst/>
          </a:prstGeom>
        </p:spPr>
      </p:pic>
      <p:sp>
        <p:nvSpPr>
          <p:cNvPr id="16" name="Rectangle 15"/>
          <p:cNvSpPr/>
          <p:nvPr/>
        </p:nvSpPr>
        <p:spPr>
          <a:xfrm>
            <a:off x="693460" y="4147061"/>
            <a:ext cx="2503322" cy="1015663"/>
          </a:xfrm>
          <a:prstGeom prst="rect">
            <a:avLst/>
          </a:prstGeom>
        </p:spPr>
        <p:txBody>
          <a:bodyPr wrap="square">
            <a:spAutoFit/>
          </a:bodyPr>
          <a:lstStyle/>
          <a:p>
            <a:pPr lvl="0" algn="ctr">
              <a:lnSpc>
                <a:spcPct val="150000"/>
              </a:lnSpc>
              <a:buClr>
                <a:srgbClr val="D04E1D"/>
              </a:buClr>
              <a:buSzPct val="99000"/>
            </a:pPr>
            <a:r>
              <a:rPr lang="uk-UA" sz="2000" dirty="0">
                <a:latin typeface="Segoe UI Light" panose="020B0502040204020203" pitchFamily="34" charset="0"/>
                <a:ea typeface="+mj-ea"/>
                <a:cs typeface="Segoe UI Light" panose="020B0502040204020203" pitchFamily="34" charset="0"/>
              </a:rPr>
              <a:t>метод</a:t>
            </a:r>
            <a:r>
              <a:rPr lang="ru-RU" sz="2000" dirty="0">
                <a:latin typeface="Segoe UI Light" panose="020B0502040204020203" pitchFamily="34" charset="0"/>
                <a:ea typeface="+mj-ea"/>
                <a:cs typeface="Segoe UI Light" panose="020B0502040204020203" pitchFamily="34" charset="0"/>
              </a:rPr>
              <a:t>ы </a:t>
            </a:r>
            <a:r>
              <a:rPr lang="en-US" sz="2000" dirty="0">
                <a:latin typeface="Segoe UI Light" panose="020B0502040204020203" pitchFamily="34" charset="0"/>
                <a:ea typeface="+mj-ea"/>
                <a:cs typeface="Segoe UI Light" panose="020B0502040204020203" pitchFamily="34" charset="0"/>
              </a:rPr>
              <a:t/>
            </a:r>
            <a:br>
              <a:rPr lang="en-US" sz="2000" dirty="0">
                <a:latin typeface="Segoe UI Light" panose="020B0502040204020203" pitchFamily="34" charset="0"/>
                <a:ea typeface="+mj-ea"/>
                <a:cs typeface="Segoe UI Light" panose="020B0502040204020203" pitchFamily="34" charset="0"/>
              </a:rPr>
            </a:br>
            <a:r>
              <a:rPr lang="en-US" sz="2000" dirty="0">
                <a:solidFill>
                  <a:srgbClr val="DA724B"/>
                </a:solidFill>
                <a:latin typeface="Segoe UI Light" panose="020B0502040204020203" pitchFamily="34" charset="0"/>
                <a:ea typeface="+mj-ea"/>
                <a:cs typeface="Segoe UI Light" panose="020B0502040204020203" pitchFamily="34" charset="0"/>
              </a:rPr>
              <a:t>wait</a:t>
            </a:r>
            <a:r>
              <a:rPr lang="en-US" sz="2000" dirty="0">
                <a:latin typeface="Segoe UI Light" panose="020B0502040204020203" pitchFamily="34" charset="0"/>
                <a:ea typeface="+mj-ea"/>
                <a:cs typeface="Segoe UI Light" panose="020B0502040204020203" pitchFamily="34" charset="0"/>
              </a:rPr>
              <a:t>, </a:t>
            </a:r>
            <a:r>
              <a:rPr lang="en-US" sz="2000" dirty="0">
                <a:solidFill>
                  <a:srgbClr val="DA724B"/>
                </a:solidFill>
                <a:latin typeface="Segoe UI Light" panose="020B0502040204020203" pitchFamily="34" charset="0"/>
                <a:ea typeface="+mj-ea"/>
                <a:cs typeface="Segoe UI Light" panose="020B0502040204020203" pitchFamily="34" charset="0"/>
              </a:rPr>
              <a:t>notify</a:t>
            </a:r>
            <a:r>
              <a:rPr lang="en-US" sz="2000" dirty="0">
                <a:latin typeface="Segoe UI Light" panose="020B0502040204020203" pitchFamily="34" charset="0"/>
                <a:ea typeface="+mj-ea"/>
                <a:cs typeface="Segoe UI Light" panose="020B0502040204020203" pitchFamily="34" charset="0"/>
              </a:rPr>
              <a:t>, </a:t>
            </a:r>
            <a:r>
              <a:rPr lang="en-US" sz="2000" dirty="0" err="1">
                <a:solidFill>
                  <a:srgbClr val="DA724B"/>
                </a:solidFill>
                <a:latin typeface="Segoe UI Light" panose="020B0502040204020203" pitchFamily="34" charset="0"/>
                <a:ea typeface="+mj-ea"/>
                <a:cs typeface="Segoe UI Light" panose="020B0502040204020203" pitchFamily="34" charset="0"/>
              </a:rPr>
              <a:t>notifyAll</a:t>
            </a:r>
            <a:endParaRPr lang="ru-RU" sz="2000" dirty="0">
              <a:solidFill>
                <a:srgbClr val="DA724B"/>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87221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en-US" sz="2800" dirty="0">
                <a:solidFill>
                  <a:srgbClr val="D04E1D"/>
                </a:solidFill>
                <a:latin typeface="Segoe UI Light" pitchFamily="34" charset="0"/>
                <a:cs typeface="Segoe UI Light" pitchFamily="34" charset="0"/>
              </a:rPr>
              <a:t>wait </a:t>
            </a:r>
            <a:r>
              <a:rPr lang="uk-UA" sz="2800" dirty="0">
                <a:solidFill>
                  <a:srgbClr val="D04E1D"/>
                </a:solidFill>
                <a:latin typeface="Segoe UI Light" pitchFamily="34" charset="0"/>
                <a:cs typeface="Segoe UI Light" pitchFamily="34" charset="0"/>
              </a:rPr>
              <a:t>и </a:t>
            </a:r>
            <a:r>
              <a:rPr lang="en-US" sz="2800" dirty="0">
                <a:solidFill>
                  <a:srgbClr val="D04E1D"/>
                </a:solidFill>
                <a:latin typeface="Segoe UI Light" pitchFamily="34" charset="0"/>
                <a:cs typeface="Segoe UI Light" pitchFamily="34" charset="0"/>
              </a:rPr>
              <a:t>notify</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17" name="Рисунок 3" descr="Без имени-3.png"/>
          <p:cNvPicPr>
            <a:picLocks noChangeAspect="1"/>
          </p:cNvPicPr>
          <p:nvPr/>
        </p:nvPicPr>
        <p:blipFill>
          <a:blip r:embed="rId3" cstate="print"/>
          <a:stretch>
            <a:fillRect/>
          </a:stretch>
        </p:blipFill>
        <p:spPr>
          <a:xfrm>
            <a:off x="2590800" y="1905000"/>
            <a:ext cx="6973955" cy="3429000"/>
          </a:xfrm>
          <a:prstGeom prst="rect">
            <a:avLst/>
          </a:prstGeom>
        </p:spPr>
      </p:pic>
    </p:spTree>
    <p:extLst>
      <p:ext uri="{BB962C8B-B14F-4D97-AF65-F5344CB8AC3E}">
        <p14:creationId xmlns:p14="http://schemas.microsoft.com/office/powerpoint/2010/main" val="5564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en-US" sz="2800" dirty="0">
                <a:solidFill>
                  <a:srgbClr val="D04E1D"/>
                </a:solidFill>
                <a:latin typeface="Segoe UI Light" pitchFamily="34" charset="0"/>
                <a:cs typeface="Segoe UI Light" pitchFamily="34" charset="0"/>
              </a:rPr>
              <a:t>wait </a:t>
            </a:r>
            <a:r>
              <a:rPr lang="uk-UA" sz="2800" dirty="0">
                <a:solidFill>
                  <a:srgbClr val="D04E1D"/>
                </a:solidFill>
                <a:latin typeface="Segoe UI Light" pitchFamily="34" charset="0"/>
                <a:cs typeface="Segoe UI Light" pitchFamily="34" charset="0"/>
              </a:rPr>
              <a:t>и </a:t>
            </a:r>
            <a:r>
              <a:rPr lang="en-US" sz="2800" dirty="0">
                <a:solidFill>
                  <a:srgbClr val="D04E1D"/>
                </a:solidFill>
                <a:latin typeface="Segoe UI Light" pitchFamily="34" charset="0"/>
                <a:cs typeface="Segoe UI Light" pitchFamily="34" charset="0"/>
              </a:rPr>
              <a:t>notify</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12" name="Picture 2"/>
          <p:cNvPicPr>
            <a:picLocks noChangeAspect="1" noChangeArrowheads="1"/>
          </p:cNvPicPr>
          <p:nvPr/>
        </p:nvPicPr>
        <p:blipFill>
          <a:blip r:embed="rId3" cstate="print"/>
          <a:srcRect/>
          <a:stretch>
            <a:fillRect/>
          </a:stretch>
        </p:blipFill>
        <p:spPr bwMode="auto">
          <a:xfrm>
            <a:off x="1698490" y="1487488"/>
            <a:ext cx="5086984" cy="1411806"/>
          </a:xfrm>
          <a:prstGeom prst="rect">
            <a:avLst/>
          </a:prstGeom>
          <a:noFill/>
          <a:ln w="9525">
            <a:noFill/>
            <a:miter lim="800000"/>
            <a:headEnd/>
            <a:tailEnd/>
          </a:ln>
        </p:spPr>
      </p:pic>
      <p:pic>
        <p:nvPicPr>
          <p:cNvPr id="15" name="Picture 3"/>
          <p:cNvPicPr>
            <a:picLocks noChangeAspect="1" noChangeArrowheads="1"/>
          </p:cNvPicPr>
          <p:nvPr/>
        </p:nvPicPr>
        <p:blipFill>
          <a:blip r:embed="rId4" cstate="print"/>
          <a:srcRect/>
          <a:stretch>
            <a:fillRect/>
          </a:stretch>
        </p:blipFill>
        <p:spPr bwMode="auto">
          <a:xfrm>
            <a:off x="5410152" y="3015182"/>
            <a:ext cx="5181695" cy="1438091"/>
          </a:xfrm>
          <a:prstGeom prst="rect">
            <a:avLst/>
          </a:prstGeom>
          <a:noFill/>
          <a:ln w="9525">
            <a:noFill/>
            <a:miter lim="800000"/>
            <a:headEnd/>
            <a:tailEnd/>
          </a:ln>
        </p:spPr>
      </p:pic>
      <p:pic>
        <p:nvPicPr>
          <p:cNvPr id="16" name="Picture 4"/>
          <p:cNvPicPr>
            <a:picLocks noChangeAspect="1" noChangeArrowheads="1"/>
          </p:cNvPicPr>
          <p:nvPr/>
        </p:nvPicPr>
        <p:blipFill>
          <a:blip r:embed="rId5" cstate="print"/>
          <a:srcRect/>
          <a:stretch>
            <a:fillRect/>
          </a:stretch>
        </p:blipFill>
        <p:spPr bwMode="auto">
          <a:xfrm>
            <a:off x="1698490" y="4569161"/>
            <a:ext cx="5053352" cy="1386318"/>
          </a:xfrm>
          <a:prstGeom prst="rect">
            <a:avLst/>
          </a:prstGeom>
          <a:noFill/>
          <a:ln w="9525">
            <a:noFill/>
            <a:miter lim="800000"/>
            <a:headEnd/>
            <a:tailEnd/>
          </a:ln>
        </p:spPr>
      </p:pic>
    </p:spTree>
    <p:extLst>
      <p:ext uri="{BB962C8B-B14F-4D97-AF65-F5344CB8AC3E}">
        <p14:creationId xmlns:p14="http://schemas.microsoft.com/office/powerpoint/2010/main" val="319113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Собираем</a:t>
            </a:r>
            <a:r>
              <a:rPr lang="uk-UA" sz="2800" dirty="0">
                <a:solidFill>
                  <a:srgbClr val="D04E1D"/>
                </a:solidFill>
                <a:latin typeface="Segoe UI Light" pitchFamily="34" charset="0"/>
                <a:cs typeface="Segoe UI Light" pitchFamily="34" charset="0"/>
              </a:rPr>
              <a:t> все в кучу</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2168525" y="1518256"/>
            <a:ext cx="7824787" cy="4678738"/>
          </a:xfrm>
          <a:prstGeom prst="rect">
            <a:avLst/>
          </a:prstGeom>
        </p:spPr>
      </p:pic>
    </p:spTree>
    <p:extLst>
      <p:ext uri="{BB962C8B-B14F-4D97-AF65-F5344CB8AC3E}">
        <p14:creationId xmlns:p14="http://schemas.microsoft.com/office/powerpoint/2010/main" val="157071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txBox="1">
            <a:spLocks/>
          </p:cNvSpPr>
          <p:nvPr/>
        </p:nvSpPr>
        <p:spPr>
          <a:xfrm>
            <a:off x="1981200" y="808038"/>
            <a:ext cx="8229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rgbClr val="D04E1D"/>
                </a:solidFill>
                <a:latin typeface="Segoe UI Light" panose="020B0502040204020203" pitchFamily="34" charset="0"/>
                <a:cs typeface="Segoe UI Light" panose="020B0502040204020203" pitchFamily="34" charset="0"/>
              </a:rPr>
              <a:t>Тема</a:t>
            </a:r>
            <a:endParaRPr lang="en-US" sz="2800" dirty="0">
              <a:solidFill>
                <a:srgbClr val="D04E1D"/>
              </a:solidFill>
              <a:latin typeface="Segoe UI Light" panose="020B0502040204020203" pitchFamily="34" charset="0"/>
              <a:cs typeface="Segoe UI Light" panose="020B0502040204020203" pitchFamily="34" charset="0"/>
            </a:endParaRPr>
          </a:p>
        </p:txBody>
      </p:sp>
      <p:sp>
        <p:nvSpPr>
          <p:cNvPr id="12" name="Заголовок 1"/>
          <p:cNvSpPr txBox="1">
            <a:spLocks/>
          </p:cNvSpPr>
          <p:nvPr/>
        </p:nvSpPr>
        <p:spPr>
          <a:xfrm>
            <a:off x="373241" y="2743200"/>
            <a:ext cx="11437759" cy="1828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err="1">
                <a:solidFill>
                  <a:srgbClr val="D04E1D"/>
                </a:solidFill>
                <a:latin typeface="Segoe UI Light" panose="020B0502040204020203" pitchFamily="34" charset="0"/>
                <a:cs typeface="Segoe UI Light" panose="020B0502040204020203" pitchFamily="34" charset="0"/>
              </a:rPr>
              <a:t>Многопоточность</a:t>
            </a:r>
            <a:r>
              <a:rPr lang="ru-RU" sz="5400" dirty="0">
                <a:solidFill>
                  <a:srgbClr val="D04E1D"/>
                </a:solidFill>
                <a:latin typeface="Segoe UI Light" panose="020B0502040204020203" pitchFamily="34" charset="0"/>
                <a:cs typeface="Segoe UI Light" panose="020B0502040204020203" pitchFamily="34" charset="0"/>
              </a:rPr>
              <a:t> в </a:t>
            </a:r>
            <a:r>
              <a:rPr lang="en-US" sz="5400" dirty="0">
                <a:solidFill>
                  <a:srgbClr val="D04E1D"/>
                </a:solidFill>
                <a:latin typeface="Segoe UI Light" panose="020B0502040204020203" pitchFamily="34" charset="0"/>
                <a:cs typeface="Segoe UI Light" panose="020B0502040204020203" pitchFamily="34" charset="0"/>
              </a:rPr>
              <a:t>Java</a:t>
            </a:r>
            <a:endParaRPr lang="ru-RU" sz="5400" dirty="0">
              <a:solidFill>
                <a:srgbClr val="D04E1D"/>
              </a:solidFill>
              <a:latin typeface="Segoe UI Light" panose="020B0502040204020203" pitchFamily="34" charset="0"/>
              <a:cs typeface="Segoe UI Light" panose="020B0502040204020203"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321937532"/>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Собираем</a:t>
            </a:r>
            <a:r>
              <a:rPr lang="uk-UA" sz="2800" dirty="0">
                <a:solidFill>
                  <a:srgbClr val="D04E1D"/>
                </a:solidFill>
                <a:latin typeface="Segoe UI Light" pitchFamily="34" charset="0"/>
                <a:cs typeface="Segoe UI Light" pitchFamily="34" charset="0"/>
              </a:rPr>
              <a:t> все в кучу: пример</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685800" y="2305050"/>
            <a:ext cx="5257800" cy="3409950"/>
          </a:xfrm>
          <a:prstGeom prst="rect">
            <a:avLst/>
          </a:prstGeom>
        </p:spPr>
      </p:pic>
      <p:pic>
        <p:nvPicPr>
          <p:cNvPr id="4" name="Picture 3"/>
          <p:cNvPicPr>
            <a:picLocks noChangeAspect="1"/>
          </p:cNvPicPr>
          <p:nvPr/>
        </p:nvPicPr>
        <p:blipFill>
          <a:blip r:embed="rId4"/>
          <a:stretch>
            <a:fillRect/>
          </a:stretch>
        </p:blipFill>
        <p:spPr>
          <a:xfrm>
            <a:off x="6169081" y="2305050"/>
            <a:ext cx="5794319" cy="2933700"/>
          </a:xfrm>
          <a:prstGeom prst="rect">
            <a:avLst/>
          </a:prstGeom>
        </p:spPr>
      </p:pic>
      <p:sp>
        <p:nvSpPr>
          <p:cNvPr id="15" name="Rectangle 14"/>
          <p:cNvSpPr/>
          <p:nvPr/>
        </p:nvSpPr>
        <p:spPr>
          <a:xfrm>
            <a:off x="685800" y="1675418"/>
            <a:ext cx="2350922" cy="496674"/>
          </a:xfrm>
          <a:prstGeom prst="rect">
            <a:avLst/>
          </a:prstGeom>
        </p:spPr>
        <p:txBody>
          <a:bodyPr wrap="square">
            <a:spAutoFit/>
          </a:bodyPr>
          <a:lstStyle/>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Источник данных:</a:t>
            </a:r>
            <a:endParaRPr lang="ru-RU" sz="2000" dirty="0">
              <a:solidFill>
                <a:srgbClr val="DA724B"/>
              </a:solidFill>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6169081" y="1647051"/>
            <a:ext cx="3294800" cy="496674"/>
          </a:xfrm>
          <a:prstGeom prst="rect">
            <a:avLst/>
          </a:prstGeom>
        </p:spPr>
        <p:txBody>
          <a:bodyPr wrap="square">
            <a:spAutoFit/>
          </a:bodyPr>
          <a:lstStyle/>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Потребитель данных:</a:t>
            </a:r>
            <a:endParaRPr lang="ru-RU" sz="2000" dirty="0">
              <a:solidFill>
                <a:srgbClr val="DA724B"/>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08452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Собираем</a:t>
            </a:r>
            <a:r>
              <a:rPr lang="uk-UA" sz="2800" dirty="0">
                <a:solidFill>
                  <a:srgbClr val="D04E1D"/>
                </a:solidFill>
                <a:latin typeface="Segoe UI Light" pitchFamily="34" charset="0"/>
                <a:cs typeface="Segoe UI Light" pitchFamily="34" charset="0"/>
              </a:rPr>
              <a:t> все в кучу: пример</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685800" y="2831520"/>
            <a:ext cx="4591050" cy="1367335"/>
          </a:xfrm>
          <a:prstGeom prst="rect">
            <a:avLst/>
          </a:prstGeom>
        </p:spPr>
      </p:pic>
      <p:pic>
        <p:nvPicPr>
          <p:cNvPr id="5" name="Picture 4"/>
          <p:cNvPicPr>
            <a:picLocks noChangeAspect="1"/>
          </p:cNvPicPr>
          <p:nvPr/>
        </p:nvPicPr>
        <p:blipFill>
          <a:blip r:embed="rId4"/>
          <a:stretch>
            <a:fillRect/>
          </a:stretch>
        </p:blipFill>
        <p:spPr>
          <a:xfrm>
            <a:off x="5575955" y="3267046"/>
            <a:ext cx="6105805" cy="2673660"/>
          </a:xfrm>
          <a:prstGeom prst="rect">
            <a:avLst/>
          </a:prstGeom>
        </p:spPr>
      </p:pic>
      <p:pic>
        <p:nvPicPr>
          <p:cNvPr id="6" name="Picture 5"/>
          <p:cNvPicPr>
            <a:picLocks noChangeAspect="1"/>
          </p:cNvPicPr>
          <p:nvPr/>
        </p:nvPicPr>
        <p:blipFill>
          <a:blip r:embed="rId5"/>
          <a:stretch>
            <a:fillRect/>
          </a:stretch>
        </p:blipFill>
        <p:spPr>
          <a:xfrm>
            <a:off x="5562600" y="1774543"/>
            <a:ext cx="4104666" cy="1381378"/>
          </a:xfrm>
          <a:prstGeom prst="rect">
            <a:avLst/>
          </a:prstGeom>
        </p:spPr>
      </p:pic>
    </p:spTree>
    <p:extLst>
      <p:ext uri="{BB962C8B-B14F-4D97-AF65-F5344CB8AC3E}">
        <p14:creationId xmlns:p14="http://schemas.microsoft.com/office/powerpoint/2010/main" val="277218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Собираем</a:t>
            </a:r>
            <a:r>
              <a:rPr lang="uk-UA" sz="2800" dirty="0">
                <a:solidFill>
                  <a:srgbClr val="D04E1D"/>
                </a:solidFill>
                <a:latin typeface="Segoe UI Light" pitchFamily="34" charset="0"/>
                <a:cs typeface="Segoe UI Light" pitchFamily="34" charset="0"/>
              </a:rPr>
              <a:t> все в кучу: пример</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4133850" y="1390650"/>
            <a:ext cx="3924300" cy="4933950"/>
          </a:xfrm>
          <a:prstGeom prst="rect">
            <a:avLst/>
          </a:prstGeom>
        </p:spPr>
      </p:pic>
    </p:spTree>
    <p:extLst>
      <p:ext uri="{BB962C8B-B14F-4D97-AF65-F5344CB8AC3E}">
        <p14:creationId xmlns:p14="http://schemas.microsoft.com/office/powerpoint/2010/main" val="3603792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177200" y="2743200"/>
            <a:ext cx="11786200" cy="12322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a:solidFill>
                  <a:srgbClr val="D04E1D"/>
                </a:solidFill>
                <a:latin typeface="Segoe UI Light" panose="020B0502040204020203" pitchFamily="34" charset="0"/>
                <a:cs typeface="Segoe UI Light" panose="020B0502040204020203" pitchFamily="34" charset="0"/>
              </a:rPr>
              <a:t>Лабораторная работа</a:t>
            </a:r>
            <a:endParaRPr lang="en-US" sz="5400" dirty="0">
              <a:solidFill>
                <a:srgbClr val="D04E1D"/>
              </a:solidFill>
              <a:latin typeface="Segoe UI Light" panose="020B0502040204020203" pitchFamily="34" charset="0"/>
              <a:cs typeface="Segoe UI Light" panose="020B0502040204020203"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38821334"/>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ЛР: </a:t>
            </a:r>
            <a:r>
              <a:rPr lang="ru-RU" sz="2800" dirty="0" err="1">
                <a:solidFill>
                  <a:srgbClr val="D04E1D"/>
                </a:solidFill>
                <a:latin typeface="Segoe UI Light" pitchFamily="34" charset="0"/>
                <a:cs typeface="Segoe UI Light" pitchFamily="34" charset="0"/>
              </a:rPr>
              <a:t>Многопоточность</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1753841" y="2514600"/>
            <a:ext cx="7847359" cy="251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fontAlgn="auto">
              <a:lnSpc>
                <a:spcPct val="150000"/>
              </a:lnSpc>
              <a:spcBef>
                <a:spcPts val="0"/>
              </a:spcBef>
              <a:spcAft>
                <a:spcPts val="0"/>
              </a:spcAft>
              <a:buClr>
                <a:srgbClr val="D04E1D"/>
              </a:buClr>
              <a:buFontTx/>
              <a:buAutoNum type="arabicPeriod"/>
              <a:defRPr/>
            </a:pPr>
            <a:r>
              <a:rPr lang="ru-RU" sz="2400" dirty="0">
                <a:solidFill>
                  <a:schemeClr val="tx1"/>
                </a:solidFill>
                <a:latin typeface="Segoe UI Light" panose="020B0502040204020203" pitchFamily="34" charset="0"/>
                <a:ea typeface="+mj-ea"/>
                <a:cs typeface="Segoe UI Light" panose="020B0502040204020203" pitchFamily="34" charset="0"/>
              </a:rPr>
              <a:t>Использование </a:t>
            </a:r>
            <a:r>
              <a:rPr lang="ru-RU" sz="2400" dirty="0" err="1">
                <a:solidFill>
                  <a:schemeClr val="tx1"/>
                </a:solidFill>
                <a:latin typeface="Segoe UI Light" panose="020B0502040204020203" pitchFamily="34" charset="0"/>
                <a:ea typeface="+mj-ea"/>
                <a:cs typeface="Segoe UI Light" panose="020B0502040204020203" pitchFamily="34" charset="0"/>
              </a:rPr>
              <a:t>многопоточности</a:t>
            </a:r>
            <a:r>
              <a:rPr lang="ru-RU" sz="2400" dirty="0">
                <a:solidFill>
                  <a:schemeClr val="tx1"/>
                </a:solidFill>
                <a:latin typeface="Segoe UI Light" panose="020B0502040204020203" pitchFamily="34" charset="0"/>
                <a:ea typeface="+mj-ea"/>
                <a:cs typeface="Segoe UI Light" panose="020B0502040204020203" pitchFamily="34" charset="0"/>
              </a:rPr>
              <a:t/>
            </a:r>
            <a:br>
              <a:rPr lang="ru-RU" sz="2400" dirty="0">
                <a:solidFill>
                  <a:schemeClr val="tx1"/>
                </a:solidFill>
                <a:latin typeface="Segoe UI Light" panose="020B0502040204020203" pitchFamily="34" charset="0"/>
                <a:ea typeface="+mj-ea"/>
                <a:cs typeface="Segoe UI Light" panose="020B0502040204020203" pitchFamily="34" charset="0"/>
              </a:rPr>
            </a:br>
            <a:r>
              <a:rPr lang="ru-RU" sz="2400" dirty="0">
                <a:solidFill>
                  <a:schemeClr val="tx1"/>
                </a:solidFill>
                <a:latin typeface="Segoe UI Light" panose="020B0502040204020203" pitchFamily="34" charset="0"/>
                <a:ea typeface="+mj-ea"/>
                <a:cs typeface="Segoe UI Light" panose="020B0502040204020203" pitchFamily="34" charset="0"/>
              </a:rPr>
              <a:t>Наблюдение за выполнением потоков</a:t>
            </a:r>
          </a:p>
        </p:txBody>
      </p:sp>
      <p:pic>
        <p:nvPicPr>
          <p:cNvPr id="2" name="Graphic 1" descr="Compu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924800" y="2105025"/>
            <a:ext cx="2590800" cy="2590800"/>
          </a:xfrm>
          <a:prstGeom prst="rect">
            <a:avLst/>
          </a:prstGeom>
        </p:spPr>
      </p:pic>
      <p:pic>
        <p:nvPicPr>
          <p:cNvPr id="8196" name="Picture 4" descr="Пов’язане зображенн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8200" y="2949386"/>
            <a:ext cx="633244" cy="60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99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6" name="Прямоугольник 15"/>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Прямоугольник 19"/>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25" name="Прямоугольник 24"/>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31" name="Группа 30"/>
          <p:cNvGrpSpPr/>
          <p:nvPr/>
        </p:nvGrpSpPr>
        <p:grpSpPr>
          <a:xfrm>
            <a:off x="177200" y="6404572"/>
            <a:ext cx="178914" cy="411555"/>
            <a:chOff x="4724400" y="3098418"/>
            <a:chExt cx="178914" cy="411555"/>
          </a:xfrm>
        </p:grpSpPr>
        <p:sp>
          <p:nvSpPr>
            <p:cNvPr id="28"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11"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2"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anose="020B0502040204020203" pitchFamily="34" charset="0"/>
                <a:cs typeface="Segoe UI Light" pitchFamily="34" charset="0"/>
              </a:rPr>
              <a:t>Подведение итогов</a:t>
            </a:r>
          </a:p>
        </p:txBody>
      </p:sp>
      <p:sp>
        <p:nvSpPr>
          <p:cNvPr id="13" name="Rectangle 12"/>
          <p:cNvSpPr/>
          <p:nvPr/>
        </p:nvSpPr>
        <p:spPr>
          <a:xfrm>
            <a:off x="1790700" y="2209800"/>
            <a:ext cx="8610600" cy="251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fontAlgn="auto">
              <a:lnSpc>
                <a:spcPct val="150000"/>
              </a:lnSpc>
              <a:spcBef>
                <a:spcPts val="0"/>
              </a:spcBef>
              <a:spcAft>
                <a:spcPts val="0"/>
              </a:spcAft>
              <a:buClr>
                <a:srgbClr val="D04E1D"/>
              </a:buClr>
              <a:buFont typeface="Palace Script MT" panose="030303020206070C0B05" pitchFamily="66" charset="0"/>
              <a:buChar char="–"/>
              <a:defRPr/>
            </a:pPr>
            <a:r>
              <a:rPr lang="ru-RU" sz="2400" dirty="0">
                <a:solidFill>
                  <a:schemeClr val="tx1"/>
                </a:solidFill>
                <a:latin typeface="Segoe UI Light" panose="020B0502040204020203" pitchFamily="34" charset="0"/>
                <a:ea typeface="+mj-ea"/>
                <a:cs typeface="Segoe UI Light" panose="020B0502040204020203" pitchFamily="34" charset="0"/>
              </a:rPr>
              <a:t>Обсуждение лабораторной работы</a:t>
            </a:r>
          </a:p>
          <a:p>
            <a:pPr marL="342900" indent="-342900" fontAlgn="auto">
              <a:lnSpc>
                <a:spcPct val="150000"/>
              </a:lnSpc>
              <a:spcBef>
                <a:spcPts val="0"/>
              </a:spcBef>
              <a:spcAft>
                <a:spcPts val="0"/>
              </a:spcAft>
              <a:buClr>
                <a:srgbClr val="D04E1D"/>
              </a:buClr>
              <a:buFont typeface="Palace Script MT" panose="030303020206070C0B05" pitchFamily="66" charset="0"/>
              <a:buChar char="–"/>
              <a:defRPr/>
            </a:pPr>
            <a:r>
              <a:rPr lang="ru-RU" sz="2400" dirty="0">
                <a:solidFill>
                  <a:schemeClr val="tx1"/>
                </a:solidFill>
                <a:latin typeface="Segoe UI Light" panose="020B0502040204020203" pitchFamily="34" charset="0"/>
                <a:ea typeface="+mj-ea"/>
                <a:cs typeface="Segoe UI Light" panose="020B0502040204020203" pitchFamily="34" charset="0"/>
              </a:rPr>
              <a:t>О чем мы узнали в этом уроке</a:t>
            </a:r>
          </a:p>
          <a:p>
            <a:pPr marL="342900" indent="-342900" fontAlgn="auto">
              <a:lnSpc>
                <a:spcPct val="150000"/>
              </a:lnSpc>
              <a:spcBef>
                <a:spcPts val="0"/>
              </a:spcBef>
              <a:spcAft>
                <a:spcPts val="0"/>
              </a:spcAft>
              <a:buClr>
                <a:srgbClr val="D04E1D"/>
              </a:buClr>
              <a:buFont typeface="Palace Script MT" panose="030303020206070C0B05" pitchFamily="66" charset="0"/>
              <a:buChar char="–"/>
              <a:defRPr/>
            </a:pPr>
            <a:r>
              <a:rPr lang="ru-RU" sz="2400" dirty="0">
                <a:solidFill>
                  <a:schemeClr val="tx1"/>
                </a:solidFill>
                <a:latin typeface="Segoe UI Light" panose="020B0502040204020203" pitchFamily="34" charset="0"/>
                <a:ea typeface="+mj-ea"/>
                <a:cs typeface="Segoe UI Light" panose="020B0502040204020203" pitchFamily="34" charset="0"/>
              </a:rPr>
              <a:t>Вопросы для размышлений</a:t>
            </a:r>
          </a:p>
          <a:p>
            <a:pPr marL="342900" indent="-342900" fontAlgn="auto">
              <a:lnSpc>
                <a:spcPct val="150000"/>
              </a:lnSpc>
              <a:spcBef>
                <a:spcPts val="0"/>
              </a:spcBef>
              <a:spcAft>
                <a:spcPts val="0"/>
              </a:spcAft>
              <a:buClr>
                <a:srgbClr val="D04E1D"/>
              </a:buClr>
              <a:buFont typeface="Palace Script MT" panose="030303020206070C0B05" pitchFamily="66" charset="0"/>
              <a:buChar char="–"/>
              <a:defRPr/>
            </a:pPr>
            <a:r>
              <a:rPr lang="ru-RU" sz="2400" dirty="0">
                <a:solidFill>
                  <a:schemeClr val="tx1"/>
                </a:solidFill>
                <a:latin typeface="Segoe UI Light" panose="020B0502040204020203" pitchFamily="34" charset="0"/>
                <a:ea typeface="+mj-ea"/>
                <a:cs typeface="Segoe UI Light" panose="020B0502040204020203" pitchFamily="34" charset="0"/>
              </a:rPr>
              <a:t>Рекомендации</a:t>
            </a:r>
          </a:p>
        </p:txBody>
      </p:sp>
      <p:pic>
        <p:nvPicPr>
          <p:cNvPr id="2" name="Picture 1"/>
          <p:cNvPicPr>
            <a:picLocks noChangeAspect="1"/>
          </p:cNvPicPr>
          <p:nvPr/>
        </p:nvPicPr>
        <p:blipFill>
          <a:blip r:embed="rId3"/>
          <a:stretch>
            <a:fillRect/>
          </a:stretch>
        </p:blipFill>
        <p:spPr>
          <a:xfrm>
            <a:off x="8534400" y="2362200"/>
            <a:ext cx="2148490" cy="2124075"/>
          </a:xfrm>
          <a:prstGeom prst="rect">
            <a:avLst/>
          </a:prstGeom>
        </p:spPr>
      </p:pic>
    </p:spTree>
    <p:extLst>
      <p:ext uri="{BB962C8B-B14F-4D97-AF65-F5344CB8AC3E}">
        <p14:creationId xmlns:p14="http://schemas.microsoft.com/office/powerpoint/2010/main" val="154316797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6" name="Прямоугольник 15"/>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Прямоугольник 19"/>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25" name="Прямоугольник 24"/>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31" name="Группа 30"/>
          <p:cNvGrpSpPr/>
          <p:nvPr/>
        </p:nvGrpSpPr>
        <p:grpSpPr>
          <a:xfrm>
            <a:off x="177200" y="6404572"/>
            <a:ext cx="178914" cy="411555"/>
            <a:chOff x="4724400" y="3098418"/>
            <a:chExt cx="178914" cy="411555"/>
          </a:xfrm>
        </p:grpSpPr>
        <p:sp>
          <p:nvSpPr>
            <p:cNvPr id="28"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11"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2"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Вопросы для самоконтроля</a:t>
            </a:r>
            <a:endParaRPr lang="en-US" sz="2800" dirty="0">
              <a:solidFill>
                <a:srgbClr val="D04E1D"/>
              </a:solidFill>
              <a:latin typeface="Segoe UI Light" pitchFamily="34" charset="0"/>
              <a:cs typeface="Segoe UI Light" pitchFamily="34" charset="0"/>
            </a:endParaRPr>
          </a:p>
        </p:txBody>
      </p:sp>
      <p:sp>
        <p:nvSpPr>
          <p:cNvPr id="13" name="Rectangle 12"/>
          <p:cNvSpPr/>
          <p:nvPr/>
        </p:nvSpPr>
        <p:spPr>
          <a:xfrm>
            <a:off x="1600200" y="1600200"/>
            <a:ext cx="9906000" cy="251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fontAlgn="auto">
              <a:lnSpc>
                <a:spcPct val="150000"/>
              </a:lnSpc>
              <a:spcBef>
                <a:spcPts val="0"/>
              </a:spcBef>
              <a:spcAft>
                <a:spcPts val="0"/>
              </a:spcAft>
              <a:buClr>
                <a:srgbClr val="D04E1D"/>
              </a:buClr>
              <a:buFontTx/>
              <a:buAutoNum type="arabicPeriod"/>
              <a:defRPr/>
            </a:pPr>
            <a:r>
              <a:rPr lang="uk-UA" sz="2400" dirty="0" err="1">
                <a:solidFill>
                  <a:schemeClr val="tx1"/>
                </a:solidFill>
                <a:latin typeface="Segoe UI Light" panose="020B0502040204020203" pitchFamily="34" charset="0"/>
                <a:ea typeface="+mj-ea"/>
                <a:cs typeface="Segoe UI Light" panose="020B0502040204020203" pitchFamily="34" charset="0"/>
              </a:rPr>
              <a:t>Что</a:t>
            </a:r>
            <a:r>
              <a:rPr lang="uk-UA" sz="2400" dirty="0">
                <a:solidFill>
                  <a:schemeClr val="tx1"/>
                </a:solidFill>
                <a:latin typeface="Segoe UI Light" panose="020B0502040204020203" pitchFamily="34" charset="0"/>
                <a:ea typeface="+mj-ea"/>
                <a:cs typeface="Segoe UI Light" panose="020B0502040204020203" pitchFamily="34" charset="0"/>
              </a:rPr>
              <a:t> </a:t>
            </a:r>
            <a:r>
              <a:rPr lang="uk-UA" sz="2400" dirty="0" err="1">
                <a:solidFill>
                  <a:schemeClr val="tx1"/>
                </a:solidFill>
                <a:latin typeface="Segoe UI Light" panose="020B0502040204020203" pitchFamily="34" charset="0"/>
                <a:ea typeface="+mj-ea"/>
                <a:cs typeface="Segoe UI Light" panose="020B0502040204020203" pitchFamily="34" charset="0"/>
              </a:rPr>
              <a:t>такое</a:t>
            </a:r>
            <a:r>
              <a:rPr lang="uk-UA" sz="2400" dirty="0">
                <a:solidFill>
                  <a:schemeClr val="tx1"/>
                </a:solidFill>
                <a:latin typeface="Segoe UI Light" panose="020B0502040204020203" pitchFamily="34" charset="0"/>
                <a:ea typeface="+mj-ea"/>
                <a:cs typeface="Segoe UI Light" panose="020B0502040204020203" pitchFamily="34" charset="0"/>
              </a:rPr>
              <a:t> </a:t>
            </a:r>
            <a:r>
              <a:rPr lang="ru-RU" sz="2400" dirty="0">
                <a:solidFill>
                  <a:schemeClr val="tx1"/>
                </a:solidFill>
                <a:latin typeface="Segoe UI Light" panose="020B0502040204020203" pitchFamily="34" charset="0"/>
                <a:ea typeface="+mj-ea"/>
                <a:cs typeface="Segoe UI Light" panose="020B0502040204020203" pitchFamily="34" charset="0"/>
              </a:rPr>
              <a:t>поток</a:t>
            </a:r>
            <a:r>
              <a:rPr lang="en-US" sz="2400" dirty="0">
                <a:solidFill>
                  <a:schemeClr val="tx1"/>
                </a:solidFill>
                <a:latin typeface="Segoe UI Light" panose="020B0502040204020203" pitchFamily="34" charset="0"/>
                <a:ea typeface="+mj-ea"/>
                <a:cs typeface="Segoe UI Light" panose="020B0502040204020203" pitchFamily="34" charset="0"/>
              </a:rPr>
              <a:t>?</a:t>
            </a:r>
          </a:p>
          <a:p>
            <a:pPr marL="342900" indent="-342900" fontAlgn="auto">
              <a:lnSpc>
                <a:spcPct val="150000"/>
              </a:lnSpc>
              <a:spcBef>
                <a:spcPts val="0"/>
              </a:spcBef>
              <a:spcAft>
                <a:spcPts val="0"/>
              </a:spcAft>
              <a:buClr>
                <a:srgbClr val="D04E1D"/>
              </a:buClr>
              <a:buFontTx/>
              <a:buAutoNum type="arabicPeriod"/>
              <a:defRPr/>
            </a:pPr>
            <a:r>
              <a:rPr lang="uk-UA" sz="2400" dirty="0" err="1">
                <a:solidFill>
                  <a:schemeClr val="tx1"/>
                </a:solidFill>
                <a:latin typeface="Segoe UI Light" panose="020B0502040204020203" pitchFamily="34" charset="0"/>
                <a:ea typeface="+mj-ea"/>
                <a:cs typeface="Segoe UI Light" panose="020B0502040204020203" pitchFamily="34" charset="0"/>
              </a:rPr>
              <a:t>Каким</a:t>
            </a:r>
            <a:r>
              <a:rPr lang="uk-UA" sz="2400" dirty="0">
                <a:solidFill>
                  <a:schemeClr val="tx1"/>
                </a:solidFill>
                <a:latin typeface="Segoe UI Light" panose="020B0502040204020203" pitchFamily="34" charset="0"/>
                <a:ea typeface="+mj-ea"/>
                <a:cs typeface="Segoe UI Light" panose="020B0502040204020203" pitchFamily="34" charset="0"/>
              </a:rPr>
              <a:t> образом </a:t>
            </a:r>
            <a:r>
              <a:rPr lang="uk-UA" sz="2400" dirty="0" err="1">
                <a:solidFill>
                  <a:schemeClr val="tx1"/>
                </a:solidFill>
                <a:latin typeface="Segoe UI Light" panose="020B0502040204020203" pitchFamily="34" charset="0"/>
                <a:ea typeface="+mj-ea"/>
                <a:cs typeface="Segoe UI Light" panose="020B0502040204020203" pitchFamily="34" charset="0"/>
              </a:rPr>
              <a:t>создается</a:t>
            </a:r>
            <a:r>
              <a:rPr lang="uk-UA" sz="2400" dirty="0">
                <a:solidFill>
                  <a:schemeClr val="tx1"/>
                </a:solidFill>
                <a:latin typeface="Segoe UI Light" panose="020B0502040204020203" pitchFamily="34" charset="0"/>
                <a:ea typeface="+mj-ea"/>
                <a:cs typeface="Segoe UI Light" panose="020B0502040204020203" pitchFamily="34" charset="0"/>
              </a:rPr>
              <a:t> </a:t>
            </a:r>
            <a:r>
              <a:rPr lang="uk-UA" sz="2400" dirty="0" err="1">
                <a:solidFill>
                  <a:schemeClr val="tx1"/>
                </a:solidFill>
                <a:latin typeface="Segoe UI Light" panose="020B0502040204020203" pitchFamily="34" charset="0"/>
                <a:ea typeface="+mj-ea"/>
                <a:cs typeface="Segoe UI Light" panose="020B0502040204020203" pitchFamily="34" charset="0"/>
              </a:rPr>
              <a:t>поток</a:t>
            </a:r>
            <a:r>
              <a:rPr lang="uk-UA" sz="2400" dirty="0">
                <a:solidFill>
                  <a:schemeClr val="tx1"/>
                </a:solidFill>
                <a:latin typeface="Segoe UI Light" panose="020B0502040204020203" pitchFamily="34" charset="0"/>
                <a:ea typeface="+mj-ea"/>
                <a:cs typeface="Segoe UI Light" panose="020B0502040204020203" pitchFamily="34" charset="0"/>
              </a:rPr>
              <a:t>? </a:t>
            </a:r>
          </a:p>
          <a:p>
            <a:pPr marL="342900" indent="-342900" fontAlgn="auto">
              <a:lnSpc>
                <a:spcPct val="150000"/>
              </a:lnSpc>
              <a:spcBef>
                <a:spcPts val="0"/>
              </a:spcBef>
              <a:spcAft>
                <a:spcPts val="0"/>
              </a:spcAft>
              <a:buClr>
                <a:srgbClr val="D04E1D"/>
              </a:buClr>
              <a:buFontTx/>
              <a:buAutoNum type="arabicPeriod"/>
              <a:defRPr/>
            </a:pPr>
            <a:r>
              <a:rPr lang="ru-RU" sz="2400" dirty="0">
                <a:solidFill>
                  <a:schemeClr val="tx1"/>
                </a:solidFill>
                <a:latin typeface="Segoe UI Light" panose="020B0502040204020203" pitchFamily="34" charset="0"/>
                <a:ea typeface="+mj-ea"/>
                <a:cs typeface="Segoe UI Light" panose="020B0502040204020203" pitchFamily="34" charset="0"/>
              </a:rPr>
              <a:t>Какие методы для управления потоками вы знаете?</a:t>
            </a:r>
          </a:p>
          <a:p>
            <a:pPr marL="342900" indent="-342900" fontAlgn="auto">
              <a:lnSpc>
                <a:spcPct val="150000"/>
              </a:lnSpc>
              <a:spcBef>
                <a:spcPts val="0"/>
              </a:spcBef>
              <a:spcAft>
                <a:spcPts val="0"/>
              </a:spcAft>
              <a:buClr>
                <a:srgbClr val="D04E1D"/>
              </a:buClr>
              <a:buFontTx/>
              <a:buAutoNum type="arabicPeriod"/>
              <a:defRPr/>
            </a:pPr>
            <a:r>
              <a:rPr lang="ru-RU" sz="2400" dirty="0">
                <a:solidFill>
                  <a:schemeClr val="tx1"/>
                </a:solidFill>
                <a:latin typeface="Segoe UI Light" panose="020B0502040204020203" pitchFamily="34" charset="0"/>
                <a:ea typeface="+mj-ea"/>
                <a:cs typeface="Segoe UI Light" panose="020B0502040204020203" pitchFamily="34" charset="0"/>
              </a:rPr>
              <a:t>Для чего служит ключевое слово </a:t>
            </a:r>
            <a:r>
              <a:rPr lang="en-US" sz="2400" dirty="0">
                <a:solidFill>
                  <a:schemeClr val="tx1"/>
                </a:solidFill>
                <a:latin typeface="Segoe UI Light" panose="020B0502040204020203" pitchFamily="34" charset="0"/>
                <a:ea typeface="+mj-ea"/>
                <a:cs typeface="Segoe UI Light" panose="020B0502040204020203" pitchFamily="34" charset="0"/>
              </a:rPr>
              <a:t>synchronized?</a:t>
            </a:r>
          </a:p>
          <a:p>
            <a:pPr marL="342900" indent="-342900" fontAlgn="auto">
              <a:lnSpc>
                <a:spcPct val="150000"/>
              </a:lnSpc>
              <a:spcBef>
                <a:spcPts val="0"/>
              </a:spcBef>
              <a:spcAft>
                <a:spcPts val="0"/>
              </a:spcAft>
              <a:buClr>
                <a:srgbClr val="D04E1D"/>
              </a:buClr>
              <a:buFontTx/>
              <a:buAutoNum type="arabicPeriod"/>
              <a:defRPr/>
            </a:pPr>
            <a:r>
              <a:rPr lang="uk-UA" sz="2400" dirty="0" err="1">
                <a:solidFill>
                  <a:schemeClr val="tx1"/>
                </a:solidFill>
                <a:latin typeface="Segoe UI Light" panose="020B0502040204020203" pitchFamily="34" charset="0"/>
                <a:ea typeface="+mj-ea"/>
                <a:cs typeface="Segoe UI Light" panose="020B0502040204020203" pitchFamily="34" charset="0"/>
              </a:rPr>
              <a:t>Что</a:t>
            </a:r>
            <a:r>
              <a:rPr lang="uk-UA" sz="2400" dirty="0">
                <a:solidFill>
                  <a:schemeClr val="tx1"/>
                </a:solidFill>
                <a:latin typeface="Segoe UI Light" panose="020B0502040204020203" pitchFamily="34" charset="0"/>
                <a:ea typeface="+mj-ea"/>
                <a:cs typeface="Segoe UI Light" panose="020B0502040204020203" pitchFamily="34" charset="0"/>
              </a:rPr>
              <a:t> </a:t>
            </a:r>
            <a:r>
              <a:rPr lang="uk-UA" sz="2400" dirty="0" err="1">
                <a:solidFill>
                  <a:schemeClr val="tx1"/>
                </a:solidFill>
                <a:latin typeface="Segoe UI Light" panose="020B0502040204020203" pitchFamily="34" charset="0"/>
                <a:ea typeface="+mj-ea"/>
                <a:cs typeface="Segoe UI Light" panose="020B0502040204020203" pitchFamily="34" charset="0"/>
              </a:rPr>
              <a:t>такое</a:t>
            </a:r>
            <a:r>
              <a:rPr lang="uk-UA" sz="2400" dirty="0">
                <a:solidFill>
                  <a:schemeClr val="tx1"/>
                </a:solidFill>
                <a:latin typeface="Segoe UI Light" panose="020B0502040204020203" pitchFamily="34" charset="0"/>
                <a:ea typeface="+mj-ea"/>
                <a:cs typeface="Segoe UI Light" panose="020B0502040204020203" pitchFamily="34" charset="0"/>
              </a:rPr>
              <a:t> </a:t>
            </a:r>
            <a:r>
              <a:rPr lang="uk-UA" sz="2400" dirty="0" err="1">
                <a:solidFill>
                  <a:schemeClr val="tx1"/>
                </a:solidFill>
                <a:latin typeface="Segoe UI Light" panose="020B0502040204020203" pitchFamily="34" charset="0"/>
                <a:ea typeface="+mj-ea"/>
                <a:cs typeface="Segoe UI Light" panose="020B0502040204020203" pitchFamily="34" charset="0"/>
              </a:rPr>
              <a:t>тупиков</a:t>
            </a:r>
            <a:r>
              <a:rPr lang="ru-RU" sz="2400" dirty="0" err="1">
                <a:solidFill>
                  <a:schemeClr val="tx1"/>
                </a:solidFill>
                <a:latin typeface="Segoe UI Light" panose="020B0502040204020203" pitchFamily="34" charset="0"/>
                <a:ea typeface="+mj-ea"/>
                <a:cs typeface="Segoe UI Light" panose="020B0502040204020203" pitchFamily="34" charset="0"/>
              </a:rPr>
              <a:t>ые</a:t>
            </a:r>
            <a:r>
              <a:rPr lang="ru-RU" sz="2400" dirty="0">
                <a:solidFill>
                  <a:schemeClr val="tx1"/>
                </a:solidFill>
                <a:latin typeface="Segoe UI Light" panose="020B0502040204020203" pitchFamily="34" charset="0"/>
                <a:ea typeface="+mj-ea"/>
                <a:cs typeface="Segoe UI Light" panose="020B0502040204020203" pitchFamily="34" charset="0"/>
              </a:rPr>
              <a:t> ситуации и как их можно избежать?</a:t>
            </a:r>
          </a:p>
          <a:p>
            <a:pPr marL="342900" indent="-342900" fontAlgn="auto">
              <a:lnSpc>
                <a:spcPct val="150000"/>
              </a:lnSpc>
              <a:spcBef>
                <a:spcPts val="0"/>
              </a:spcBef>
              <a:spcAft>
                <a:spcPts val="0"/>
              </a:spcAft>
              <a:buClr>
                <a:srgbClr val="D04E1D"/>
              </a:buClr>
              <a:buFontTx/>
              <a:buAutoNum type="arabicPeriod"/>
              <a:defRPr/>
            </a:pPr>
            <a:r>
              <a:rPr lang="ru-RU" sz="2400" dirty="0">
                <a:solidFill>
                  <a:schemeClr val="tx1"/>
                </a:solidFill>
                <a:latin typeface="Segoe UI Light" panose="020B0502040204020203" pitchFamily="34" charset="0"/>
                <a:ea typeface="+mj-ea"/>
                <a:cs typeface="Segoe UI Light" panose="020B0502040204020203" pitchFamily="34" charset="0"/>
              </a:rPr>
              <a:t>Для чего нужны методы </a:t>
            </a:r>
            <a:r>
              <a:rPr lang="en-US" sz="2400" dirty="0">
                <a:solidFill>
                  <a:schemeClr val="tx1"/>
                </a:solidFill>
                <a:latin typeface="Segoe UI Light" panose="020B0502040204020203" pitchFamily="34" charset="0"/>
                <a:ea typeface="+mj-ea"/>
                <a:cs typeface="Segoe UI Light" panose="020B0502040204020203" pitchFamily="34" charset="0"/>
              </a:rPr>
              <a:t>wait </a:t>
            </a:r>
            <a:r>
              <a:rPr lang="uk-UA" sz="2400" dirty="0">
                <a:solidFill>
                  <a:schemeClr val="tx1"/>
                </a:solidFill>
                <a:latin typeface="Segoe UI Light" panose="020B0502040204020203" pitchFamily="34" charset="0"/>
                <a:ea typeface="+mj-ea"/>
                <a:cs typeface="Segoe UI Light" panose="020B0502040204020203" pitchFamily="34" charset="0"/>
              </a:rPr>
              <a:t>и </a:t>
            </a:r>
            <a:r>
              <a:rPr lang="en-US" sz="2400" dirty="0">
                <a:solidFill>
                  <a:schemeClr val="tx1"/>
                </a:solidFill>
                <a:latin typeface="Segoe UI Light" panose="020B0502040204020203" pitchFamily="34" charset="0"/>
                <a:ea typeface="+mj-ea"/>
                <a:cs typeface="Segoe UI Light" panose="020B0502040204020203" pitchFamily="34" charset="0"/>
              </a:rPr>
              <a:t>notify?</a:t>
            </a:r>
            <a:endParaRPr lang="uk-UA" sz="2400" dirty="0">
              <a:solidFill>
                <a:schemeClr val="tx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9389508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08515" y="3600109"/>
            <a:ext cx="1384970" cy="1119420"/>
            <a:chOff x="7315200" y="2971800"/>
            <a:chExt cx="1384970" cy="1119420"/>
          </a:xfrm>
        </p:grpSpPr>
        <p:pic>
          <p:nvPicPr>
            <p:cNvPr id="3" name="Picture 2"/>
            <p:cNvPicPr>
              <a:picLocks noChangeAspect="1"/>
            </p:cNvPicPr>
            <p:nvPr/>
          </p:nvPicPr>
          <p:blipFill>
            <a:blip r:embed="rId3"/>
            <a:stretch>
              <a:fillRect/>
            </a:stretch>
          </p:blipFill>
          <p:spPr>
            <a:xfrm>
              <a:off x="7357145" y="2986320"/>
              <a:ext cx="1343025" cy="1104900"/>
            </a:xfrm>
            <a:prstGeom prst="rect">
              <a:avLst/>
            </a:prstGeom>
          </p:spPr>
        </p:pic>
        <p:sp>
          <p:nvSpPr>
            <p:cNvPr id="2" name="Oval 1"/>
            <p:cNvSpPr/>
            <p:nvPr/>
          </p:nvSpPr>
          <p:spPr>
            <a:xfrm>
              <a:off x="7315200" y="29718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latin typeface="Segoe UI Light" panose="020B0502040204020203" pitchFamily="34" charset="0"/>
                <a:cs typeface="Segoe UI Light" panose="020B0502040204020203" pitchFamily="34" charset="0"/>
              </a:endParaRPr>
            </a:p>
          </p:txBody>
        </p:sp>
      </p:gr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8435"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18436"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18437"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12" name="Прямоугольник 11"/>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Заголовок 1"/>
          <p:cNvSpPr txBox="1">
            <a:spLocks/>
          </p:cNvSpPr>
          <p:nvPr/>
        </p:nvSpPr>
        <p:spPr>
          <a:xfrm>
            <a:off x="280114" y="2670456"/>
            <a:ext cx="11379199" cy="1589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rgbClr val="D04E1D"/>
                </a:solidFill>
                <a:latin typeface="Segoe UI Light" panose="020B0502040204020203" pitchFamily="34" charset="0"/>
                <a:cs typeface="Segoe UI Light" panose="020B0502040204020203" pitchFamily="34" charset="0"/>
              </a:rPr>
              <a:t>Работа с сетью</a:t>
            </a:r>
            <a:endParaRPr lang="en-US" sz="3200" dirty="0">
              <a:solidFill>
                <a:srgbClr val="D04E1D"/>
              </a:solidFill>
              <a:latin typeface="Segoe UI Light" panose="020B0502040204020203" pitchFamily="34" charset="0"/>
              <a:cs typeface="Segoe UI Light" panose="020B0502040204020203" pitchFamily="34" charset="0"/>
            </a:endParaRPr>
          </a:p>
        </p:txBody>
      </p:sp>
      <p:sp>
        <p:nvSpPr>
          <p:cNvPr id="16" name="Заголовок 1"/>
          <p:cNvSpPr txBox="1">
            <a:spLocks/>
          </p:cNvSpPr>
          <p:nvPr/>
        </p:nvSpPr>
        <p:spPr bwMode="auto">
          <a:xfrm>
            <a:off x="2464514" y="2438400"/>
            <a:ext cx="7315200" cy="698500"/>
          </a:xfrm>
          <a:prstGeom prst="rect">
            <a:avLst/>
          </a:prstGeom>
          <a:noFill/>
          <a:ln w="9525">
            <a:noFill/>
            <a:miter lim="800000"/>
            <a:headEnd/>
            <a:tailEnd/>
          </a:ln>
        </p:spPr>
        <p:txBody>
          <a:bodyPr anchor="ctr"/>
          <a:lstStyle/>
          <a:p>
            <a:pPr algn="ctr"/>
            <a:r>
              <a:rPr lang="ru-RU" sz="2800" dirty="0">
                <a:solidFill>
                  <a:srgbClr val="6D6D6D"/>
                </a:solidFill>
                <a:latin typeface="Segoe UI Light" pitchFamily="34" charset="0"/>
                <a:cs typeface="Segoe UI Light" pitchFamily="34" charset="0"/>
              </a:rPr>
              <a:t>Следующий урок:</a:t>
            </a:r>
            <a:endParaRPr lang="en-US" sz="2800" dirty="0">
              <a:solidFill>
                <a:srgbClr val="6D6D6D"/>
              </a:solidFill>
              <a:latin typeface="Segoe UI Light" pitchFamily="34" charset="0"/>
              <a:cs typeface="Segoe UI Light" pitchFamily="34" charset="0"/>
            </a:endParaRPr>
          </a:p>
        </p:txBody>
      </p:sp>
    </p:spTree>
    <p:extLst>
      <p:ext uri="{BB962C8B-B14F-4D97-AF65-F5344CB8AC3E}">
        <p14:creationId xmlns:p14="http://schemas.microsoft.com/office/powerpoint/2010/main" val="274157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txBox="1">
            <a:spLocks/>
          </p:cNvSpPr>
          <p:nvPr/>
        </p:nvSpPr>
        <p:spPr>
          <a:xfrm>
            <a:off x="1981200" y="808038"/>
            <a:ext cx="8229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D04E1D"/>
                </a:solidFill>
                <a:effectLst/>
                <a:uLnTx/>
                <a:uFillTx/>
                <a:latin typeface="Segoe UI Light" panose="020B0502040204020203" pitchFamily="34" charset="0"/>
                <a:cs typeface="Segoe UI Light" panose="020B0502040204020203" pitchFamily="34" charset="0"/>
              </a:rPr>
              <a:t>ITVDN.com</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ITVDN</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2" name="Заголовок 1"/>
          <p:cNvSpPr txBox="1">
            <a:spLocks/>
          </p:cNvSpPr>
          <p:nvPr/>
        </p:nvSpPr>
        <p:spPr>
          <a:xfrm>
            <a:off x="1981200" y="228600"/>
            <a:ext cx="8229600" cy="5715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600" b="0" i="0" u="none" strike="noStrike" kern="120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Смотрите наши уроки в видео формате</a:t>
            </a:r>
          </a:p>
        </p:txBody>
      </p:sp>
      <p:sp>
        <p:nvSpPr>
          <p:cNvPr id="44" name="Прямоугольник 1"/>
          <p:cNvSpPr/>
          <p:nvPr/>
        </p:nvSpPr>
        <p:spPr>
          <a:xfrm>
            <a:off x="6629400" y="1521499"/>
            <a:ext cx="4800600"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Посмотрите этот урок в видео формате на образовательном портале </a:t>
            </a:r>
            <a:r>
              <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hlinkClick r:id="rId3"/>
              </a:rPr>
              <a:t>ITVDN.com</a:t>
            </a:r>
            <a:endPar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для закрепления пройденного материала</a:t>
            </a:r>
            <a:r>
              <a:rPr kumimoji="0" lang="en-US"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a:t>
            </a:r>
            <a:endPar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Все курсы записаны сертифицированными тренерами, которые работают в учебном центре CyberBionic Systematics</a:t>
            </a:r>
          </a:p>
        </p:txBody>
      </p:sp>
      <p:pic>
        <p:nvPicPr>
          <p:cNvPr id="45" name="Picture 2" descr="http://s.developers.org.ua/img/events/ITVDNColorBlackText.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1558" y="4311070"/>
            <a:ext cx="2418442" cy="1375586"/>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a:blip r:embed="rId5"/>
          <a:stretch>
            <a:fillRect/>
          </a:stretch>
        </p:blipFill>
        <p:spPr>
          <a:xfrm>
            <a:off x="851119" y="1619911"/>
            <a:ext cx="5495924" cy="4087671"/>
          </a:xfrm>
          <a:prstGeom prst="rect">
            <a:avLst/>
          </a:prstGeom>
        </p:spPr>
      </p:pic>
    </p:spTree>
    <p:extLst>
      <p:ext uri="{BB962C8B-B14F-4D97-AF65-F5344CB8AC3E}">
        <p14:creationId xmlns:p14="http://schemas.microsoft.com/office/powerpoint/2010/main" val="2289334404"/>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en-US" sz="2800">
                <a:solidFill>
                  <a:srgbClr val="D04E1D"/>
                </a:solidFill>
                <a:latin typeface="Segoe UI Light" panose="020B0502040204020203" pitchFamily="34" charset="0"/>
                <a:cs typeface="Segoe UI Light" panose="020B0502040204020203" pitchFamily="34" charset="0"/>
              </a:rPr>
              <a:t>TestProvider.com</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45059"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45060"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anose="020B0502040204020203"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45061"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2" name="Заголовок 1"/>
          <p:cNvSpPr txBox="1">
            <a:spLocks/>
          </p:cNvSpPr>
          <p:nvPr/>
        </p:nvSpPr>
        <p:spPr>
          <a:xfrm>
            <a:off x="1981200" y="228600"/>
            <a:ext cx="8229600" cy="571500"/>
          </a:xfrm>
          <a:prstGeom prst="rect">
            <a:avLst/>
          </a:prstGeom>
        </p:spPr>
        <p:txBody>
          <a:bodyPr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Проверка знаний</a:t>
            </a:r>
          </a:p>
        </p:txBody>
      </p:sp>
      <p:grpSp>
        <p:nvGrpSpPr>
          <p:cNvPr id="6" name="Group 5"/>
          <p:cNvGrpSpPr/>
          <p:nvPr/>
        </p:nvGrpSpPr>
        <p:grpSpPr>
          <a:xfrm>
            <a:off x="752475" y="1487488"/>
            <a:ext cx="10687050" cy="4533800"/>
            <a:chOff x="819150" y="1487488"/>
            <a:chExt cx="10687050" cy="4533800"/>
          </a:xfrm>
        </p:grpSpPr>
        <p:pic>
          <p:nvPicPr>
            <p:cNvPr id="45064" name="Picture 2" descr="http://usinformatic.com/images/brands/testprovider.png">
              <a:hlinkClick r:id="rId3"/>
            </p:cNvPr>
            <p:cNvPicPr>
              <a:picLocks noChangeAspect="1" noChangeArrowheads="1"/>
            </p:cNvPicPr>
            <p:nvPr/>
          </p:nvPicPr>
          <p:blipFill>
            <a:blip r:embed="rId4"/>
            <a:srcRect/>
            <a:stretch>
              <a:fillRect/>
            </a:stretch>
          </p:blipFill>
          <p:spPr bwMode="auto">
            <a:xfrm>
              <a:off x="8356600" y="4849713"/>
              <a:ext cx="3149600" cy="1171575"/>
            </a:xfrm>
            <a:prstGeom prst="rect">
              <a:avLst/>
            </a:prstGeom>
            <a:noFill/>
            <a:ln w="9525">
              <a:noFill/>
              <a:miter lim="800000"/>
              <a:headEnd/>
              <a:tailEnd/>
            </a:ln>
          </p:spPr>
        </p:pic>
        <p:sp>
          <p:nvSpPr>
            <p:cNvPr id="17" name="TextBox 16"/>
            <p:cNvSpPr txBox="1"/>
            <p:nvPr/>
          </p:nvSpPr>
          <p:spPr>
            <a:xfrm>
              <a:off x="6705600" y="1487488"/>
              <a:ext cx="4800600" cy="3970318"/>
            </a:xfrm>
            <a:prstGeom prst="rect">
              <a:avLst/>
            </a:prstGeom>
            <a:noFill/>
          </p:spPr>
          <p:txBody>
            <a:bodyPr>
              <a:spAutoFit/>
            </a:bodyPr>
            <a:lstStyle/>
            <a:p>
              <a:pPr algn="just" fontAlgn="auto">
                <a:spcBef>
                  <a:spcPts val="0"/>
                </a:spcBef>
                <a:spcAft>
                  <a:spcPts val="0"/>
                </a:spcAft>
                <a:defRPr/>
              </a:pPr>
              <a:r>
                <a:rPr lang="en-US" dirty="0">
                  <a:solidFill>
                    <a:schemeClr val="tx1">
                      <a:lumMod val="65000"/>
                      <a:lumOff val="35000"/>
                    </a:schemeClr>
                  </a:solidFill>
                  <a:latin typeface="Segoe UI Light" panose="020B0502040204020203" pitchFamily="34" charset="0"/>
                  <a:cs typeface="Segoe UI Light" panose="020B0502040204020203" pitchFamily="34" charset="0"/>
                </a:rPr>
                <a:t>TestProvider</a:t>
              </a:r>
              <a:r>
                <a:rPr lang="ru-RU" dirty="0">
                  <a:solidFill>
                    <a:schemeClr val="tx1">
                      <a:lumMod val="65000"/>
                      <a:lumOff val="35000"/>
                    </a:schemeClr>
                  </a:solidFill>
                  <a:latin typeface="Segoe UI Light" panose="020B0502040204020203" pitchFamily="34" charset="0"/>
                  <a:cs typeface="Segoe UI Light" panose="020B0502040204020203" pitchFamily="34" charset="0"/>
                </a:rPr>
                <a:t> – это </a:t>
              </a:r>
              <a:r>
                <a:rPr lang="en-US" dirty="0">
                  <a:solidFill>
                    <a:schemeClr val="tx1">
                      <a:lumMod val="65000"/>
                      <a:lumOff val="35000"/>
                    </a:schemeClr>
                  </a:solidFill>
                  <a:latin typeface="Segoe UI Light" panose="020B0502040204020203" pitchFamily="34" charset="0"/>
                  <a:cs typeface="Segoe UI Light" panose="020B0502040204020203" pitchFamily="34" charset="0"/>
                </a:rPr>
                <a:t>online </a:t>
              </a:r>
              <a:r>
                <a:rPr lang="ru-RU" dirty="0">
                  <a:solidFill>
                    <a:schemeClr val="tx1">
                      <a:lumMod val="65000"/>
                      <a:lumOff val="35000"/>
                    </a:schemeClr>
                  </a:solidFill>
                  <a:latin typeface="Segoe UI Light" panose="020B0502040204020203" pitchFamily="34" charset="0"/>
                  <a:cs typeface="Segoe UI Light" panose="020B0502040204020203" pitchFamily="34" charset="0"/>
                </a:rPr>
                <a:t>сервис проверки знаний по информационным технологиям. С его помощью Вы можете оценить Ваш уровень и выявить слабые места. Он будет полезен как в процессе изучения технологии, так и общей оценки знаний </a:t>
              </a:r>
              <a:r>
                <a:rPr lang="en-US" dirty="0">
                  <a:solidFill>
                    <a:schemeClr val="tx1">
                      <a:lumMod val="65000"/>
                      <a:lumOff val="35000"/>
                    </a:schemeClr>
                  </a:solidFill>
                  <a:latin typeface="Segoe UI Light" panose="020B0502040204020203" pitchFamily="34" charset="0"/>
                  <a:cs typeface="Segoe UI Light" panose="020B0502040204020203" pitchFamily="34" charset="0"/>
                </a:rPr>
                <a:t>IT </a:t>
              </a:r>
              <a:r>
                <a:rPr lang="ru-RU" dirty="0">
                  <a:solidFill>
                    <a:schemeClr val="tx1">
                      <a:lumMod val="65000"/>
                      <a:lumOff val="35000"/>
                    </a:schemeClr>
                  </a:solidFill>
                  <a:latin typeface="Segoe UI Light" panose="020B0502040204020203" pitchFamily="34" charset="0"/>
                  <a:cs typeface="Segoe UI Light" panose="020B0502040204020203" pitchFamily="34" charset="0"/>
                </a:rPr>
                <a:t>специалиста.</a:t>
              </a:r>
              <a:endParaRPr lang="en-US" dirty="0">
                <a:solidFill>
                  <a:schemeClr val="tx1">
                    <a:lumMod val="65000"/>
                    <a:lumOff val="35000"/>
                  </a:schemeClr>
                </a:solidFill>
                <a:latin typeface="Segoe UI Light" panose="020B0502040204020203" pitchFamily="34" charset="0"/>
                <a:cs typeface="Segoe UI Light" panose="020B0502040204020203" pitchFamily="34" charset="0"/>
              </a:endParaRPr>
            </a:p>
            <a:p>
              <a:pPr fontAlgn="auto">
                <a:spcBef>
                  <a:spcPts val="0"/>
                </a:spcBef>
                <a:spcAft>
                  <a:spcPts val="0"/>
                </a:spcAft>
                <a:defRPr/>
              </a:pPr>
              <a:endParaRPr lang="en-US" dirty="0">
                <a:solidFill>
                  <a:schemeClr val="tx1">
                    <a:lumMod val="65000"/>
                    <a:lumOff val="35000"/>
                  </a:schemeClr>
                </a:solidFill>
                <a:latin typeface="Segoe UI Light" panose="020B0502040204020203" pitchFamily="34" charset="0"/>
                <a:cs typeface="Segoe UI Light" panose="020B0502040204020203" pitchFamily="34" charset="0"/>
              </a:endParaRPr>
            </a:p>
            <a:p>
              <a:pPr fontAlgn="auto">
                <a:spcBef>
                  <a:spcPts val="0"/>
                </a:spcBef>
                <a:spcAft>
                  <a:spcPts val="0"/>
                </a:spcAft>
                <a:defRPr/>
              </a:pPr>
              <a:r>
                <a:rPr lang="ru-RU" dirty="0">
                  <a:solidFill>
                    <a:schemeClr val="tx1">
                      <a:lumMod val="65000"/>
                      <a:lumOff val="35000"/>
                    </a:schemeClr>
                  </a:solidFill>
                  <a:latin typeface="Segoe UI Light" panose="020B0502040204020203" pitchFamily="34" charset="0"/>
                  <a:cs typeface="Segoe UI Light" panose="020B0502040204020203" pitchFamily="34" charset="0"/>
                </a:rPr>
                <a:t>После каждого урока проходите тестирование для проверки знаний</a:t>
              </a:r>
              <a:r>
                <a:rPr lang="en-US" dirty="0">
                  <a:solidFill>
                    <a:schemeClr val="tx1">
                      <a:lumMod val="65000"/>
                      <a:lumOff val="35000"/>
                    </a:schemeClr>
                  </a:solidFill>
                  <a:latin typeface="Segoe UI Light" panose="020B0502040204020203" pitchFamily="34" charset="0"/>
                  <a:cs typeface="Segoe UI Light" panose="020B0502040204020203" pitchFamily="34" charset="0"/>
                </a:rPr>
                <a:t> </a:t>
              </a:r>
              <a:r>
                <a:rPr lang="ru-RU" dirty="0">
                  <a:solidFill>
                    <a:schemeClr val="tx1">
                      <a:lumMod val="65000"/>
                      <a:lumOff val="35000"/>
                    </a:schemeClr>
                  </a:solidFill>
                  <a:latin typeface="Segoe UI Light" panose="020B0502040204020203" pitchFamily="34" charset="0"/>
                  <a:cs typeface="Segoe UI Light" panose="020B0502040204020203" pitchFamily="34" charset="0"/>
                </a:rPr>
                <a:t>на </a:t>
              </a:r>
              <a:r>
                <a:rPr lang="en-US" dirty="0">
                  <a:solidFill>
                    <a:schemeClr val="tx1">
                      <a:lumMod val="65000"/>
                      <a:lumOff val="35000"/>
                    </a:schemeClr>
                  </a:solidFill>
                  <a:latin typeface="Segoe UI Light" panose="020B0502040204020203" pitchFamily="34" charset="0"/>
                  <a:cs typeface="Segoe UI Light" panose="020B0502040204020203" pitchFamily="34" charset="0"/>
                  <a:hlinkClick r:id="rId5" action="ppaction://hlinkfile"/>
                </a:rPr>
                <a:t>TestProvider.com</a:t>
              </a:r>
              <a:endParaRPr lang="en-US" dirty="0">
                <a:solidFill>
                  <a:schemeClr val="tx1">
                    <a:lumMod val="65000"/>
                    <a:lumOff val="35000"/>
                  </a:schemeClr>
                </a:solidFill>
                <a:latin typeface="Segoe UI Light" panose="020B0502040204020203" pitchFamily="34" charset="0"/>
                <a:cs typeface="Segoe UI Light" panose="020B0502040204020203" pitchFamily="34" charset="0"/>
              </a:endParaRPr>
            </a:p>
            <a:p>
              <a:pPr fontAlgn="auto">
                <a:spcBef>
                  <a:spcPts val="0"/>
                </a:spcBef>
                <a:spcAft>
                  <a:spcPts val="0"/>
                </a:spcAft>
                <a:defRPr/>
              </a:pPr>
              <a:endParaRPr lang="ru-RU" dirty="0">
                <a:solidFill>
                  <a:schemeClr val="tx1">
                    <a:lumMod val="65000"/>
                    <a:lumOff val="35000"/>
                  </a:schemeClr>
                </a:solidFill>
                <a:latin typeface="Segoe UI Light" panose="020B0502040204020203" pitchFamily="34" charset="0"/>
                <a:cs typeface="Segoe UI Light" panose="020B0502040204020203" pitchFamily="34" charset="0"/>
              </a:endParaRPr>
            </a:p>
            <a:p>
              <a:pPr fontAlgn="auto">
                <a:spcBef>
                  <a:spcPts val="0"/>
                </a:spcBef>
                <a:spcAft>
                  <a:spcPts val="0"/>
                </a:spcAft>
                <a:defRPr/>
              </a:pPr>
              <a:r>
                <a:rPr lang="ru-RU" dirty="0">
                  <a:solidFill>
                    <a:schemeClr val="tx1">
                      <a:lumMod val="65000"/>
                      <a:lumOff val="35000"/>
                    </a:schemeClr>
                  </a:solidFill>
                  <a:latin typeface="Segoe UI Light" panose="020B0502040204020203" pitchFamily="34" charset="0"/>
                  <a:cs typeface="Segoe UI Light" panose="020B0502040204020203" pitchFamily="34" charset="0"/>
                </a:rPr>
                <a:t>Успешное прохождение финального тестирования позволит Вам получить соответствующий Сертификат.</a:t>
              </a:r>
            </a:p>
          </p:txBody>
        </p:sp>
        <p:pic>
          <p:nvPicPr>
            <p:cNvPr id="5" name="Picture 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19150" y="1487488"/>
              <a:ext cx="5747860" cy="4467226"/>
            </a:xfrm>
            <a:prstGeom prst="rect">
              <a:avLst/>
            </a:prstGeom>
          </p:spPr>
        </p:pic>
      </p:grpSp>
    </p:spTree>
    <p:extLst>
      <p:ext uri="{BB962C8B-B14F-4D97-AF65-F5344CB8AC3E}">
        <p14:creationId xmlns:p14="http://schemas.microsoft.com/office/powerpoint/2010/main" val="14319862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Заголовок 1"/>
          <p:cNvSpPr txBox="1">
            <a:spLocks/>
          </p:cNvSpPr>
          <p:nvPr/>
        </p:nvSpPr>
        <p:spPr bwMode="auto">
          <a:xfrm>
            <a:off x="61119" y="1004527"/>
            <a:ext cx="12039600" cy="563562"/>
          </a:xfrm>
          <a:prstGeom prst="rect">
            <a:avLst/>
          </a:prstGeom>
          <a:noFill/>
          <a:ln w="9525">
            <a:noFill/>
            <a:miter lim="800000"/>
            <a:headEnd/>
            <a:tailEnd/>
          </a:ln>
        </p:spPr>
        <p:txBody>
          <a:bodyPr anchor="ctr"/>
          <a:lstStyle/>
          <a:p>
            <a:pPr algn="ctr"/>
            <a:r>
              <a:rPr lang="ru-RU" sz="3200" dirty="0">
                <a:solidFill>
                  <a:srgbClr val="D04E1D"/>
                </a:solidFill>
                <a:latin typeface="Segoe UI Light" panose="020B0502040204020203" pitchFamily="34" charset="0"/>
                <a:cs typeface="Segoe UI Light" pitchFamily="34" charset="0"/>
              </a:rPr>
              <a:t>Создание графического интерфейса пользователя</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8435"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dirty="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18436"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18437"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 name="Rectangle 1"/>
          <p:cNvSpPr/>
          <p:nvPr/>
        </p:nvSpPr>
        <p:spPr>
          <a:xfrm>
            <a:off x="2042319" y="2362200"/>
            <a:ext cx="8077200" cy="251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fontAlgn="auto">
              <a:lnSpc>
                <a:spcPct val="150000"/>
              </a:lnSpc>
              <a:spcBef>
                <a:spcPts val="0"/>
              </a:spcBef>
              <a:spcAft>
                <a:spcPts val="0"/>
              </a:spcAft>
              <a:buClr>
                <a:srgbClr val="D04E1D"/>
              </a:buClr>
              <a:buFontTx/>
              <a:buAutoNum type="arabicPeriod"/>
              <a:defRPr/>
            </a:pPr>
            <a:r>
              <a:rPr lang="ru-RU" dirty="0">
                <a:solidFill>
                  <a:schemeClr val="tx1"/>
                </a:solidFill>
                <a:latin typeface="Segoe UI Light" panose="020B0502040204020203" pitchFamily="34" charset="0"/>
                <a:ea typeface="+mj-ea"/>
                <a:cs typeface="Segoe UI Light" panose="020B0502040204020203" pitchFamily="34" charset="0"/>
              </a:rPr>
              <a:t>Понятие потока</a:t>
            </a:r>
            <a:r>
              <a:rPr lang="en-US" dirty="0">
                <a:solidFill>
                  <a:schemeClr val="tx1"/>
                </a:solidFill>
                <a:latin typeface="Segoe UI Light" panose="020B0502040204020203" pitchFamily="34" charset="0"/>
                <a:ea typeface="+mj-ea"/>
                <a:cs typeface="Segoe UI Light" panose="020B0502040204020203" pitchFamily="34" charset="0"/>
              </a:rPr>
              <a:t>. </a:t>
            </a:r>
            <a:r>
              <a:rPr lang="ru-RU" dirty="0">
                <a:solidFill>
                  <a:schemeClr val="tx1"/>
                </a:solidFill>
                <a:latin typeface="Segoe UI Light" panose="020B0502040204020203" pitchFamily="34" charset="0"/>
                <a:ea typeface="+mj-ea"/>
                <a:cs typeface="Segoe UI Light" panose="020B0502040204020203" pitchFamily="34" charset="0"/>
              </a:rPr>
              <a:t>Создание потоков</a:t>
            </a:r>
          </a:p>
          <a:p>
            <a:pPr marL="342900" indent="-342900" fontAlgn="auto">
              <a:lnSpc>
                <a:spcPct val="150000"/>
              </a:lnSpc>
              <a:spcBef>
                <a:spcPts val="0"/>
              </a:spcBef>
              <a:spcAft>
                <a:spcPts val="0"/>
              </a:spcAft>
              <a:buClr>
                <a:srgbClr val="D04E1D"/>
              </a:buClr>
              <a:buFontTx/>
              <a:buAutoNum type="arabicPeriod"/>
              <a:defRPr/>
            </a:pPr>
            <a:r>
              <a:rPr lang="ru-RU" dirty="0">
                <a:solidFill>
                  <a:schemeClr val="tx1"/>
                </a:solidFill>
                <a:latin typeface="Segoe UI Light" panose="020B0502040204020203" pitchFamily="34" charset="0"/>
                <a:ea typeface="+mj-ea"/>
                <a:cs typeface="Segoe UI Light" panose="020B0502040204020203" pitchFamily="34" charset="0"/>
              </a:rPr>
              <a:t>Управление потоками</a:t>
            </a:r>
          </a:p>
          <a:p>
            <a:pPr marL="342900" indent="-342900" fontAlgn="auto">
              <a:lnSpc>
                <a:spcPct val="150000"/>
              </a:lnSpc>
              <a:spcBef>
                <a:spcPts val="0"/>
              </a:spcBef>
              <a:spcAft>
                <a:spcPts val="0"/>
              </a:spcAft>
              <a:buClr>
                <a:srgbClr val="D04E1D"/>
              </a:buClr>
              <a:buFontTx/>
              <a:buAutoNum type="arabicPeriod"/>
              <a:defRPr/>
            </a:pPr>
            <a:r>
              <a:rPr lang="ru-RU" dirty="0">
                <a:solidFill>
                  <a:schemeClr val="tx1"/>
                </a:solidFill>
                <a:latin typeface="Segoe UI Light" panose="020B0502040204020203" pitchFamily="34" charset="0"/>
                <a:ea typeface="+mj-ea"/>
                <a:cs typeface="Segoe UI Light" panose="020B0502040204020203" pitchFamily="34" charset="0"/>
              </a:rPr>
              <a:t>Проблемы при работе нескольких потоков с общими данными</a:t>
            </a:r>
            <a:r>
              <a:rPr lang="en-US" dirty="0">
                <a:solidFill>
                  <a:schemeClr val="tx1"/>
                </a:solidFill>
                <a:latin typeface="Segoe UI Light" panose="020B0502040204020203" pitchFamily="34" charset="0"/>
                <a:ea typeface="+mj-ea"/>
                <a:cs typeface="Segoe UI Light" panose="020B0502040204020203" pitchFamily="34" charset="0"/>
              </a:rPr>
              <a:t>.</a:t>
            </a:r>
            <a:br>
              <a:rPr lang="en-US" dirty="0">
                <a:solidFill>
                  <a:schemeClr val="tx1"/>
                </a:solidFill>
                <a:latin typeface="Segoe UI Light" panose="020B0502040204020203" pitchFamily="34" charset="0"/>
                <a:ea typeface="+mj-ea"/>
                <a:cs typeface="Segoe UI Light" panose="020B0502040204020203" pitchFamily="34" charset="0"/>
              </a:rPr>
            </a:br>
            <a:r>
              <a:rPr lang="ru-RU" dirty="0">
                <a:solidFill>
                  <a:schemeClr val="tx1"/>
                </a:solidFill>
                <a:latin typeface="Segoe UI Light" panose="020B0502040204020203" pitchFamily="34" charset="0"/>
                <a:cs typeface="Segoe UI Light" panose="020B0502040204020203" pitchFamily="34" charset="0"/>
              </a:rPr>
              <a:t>Использование ключевого слова </a:t>
            </a:r>
            <a:r>
              <a:rPr lang="ru-RU" dirty="0" err="1">
                <a:solidFill>
                  <a:schemeClr val="tx1"/>
                </a:solidFill>
                <a:latin typeface="Segoe UI Light" panose="020B0502040204020203" pitchFamily="34" charset="0"/>
                <a:cs typeface="Segoe UI Light" panose="020B0502040204020203" pitchFamily="34" charset="0"/>
              </a:rPr>
              <a:t>synchronized</a:t>
            </a:r>
            <a:r>
              <a:rPr lang="ru-RU" dirty="0">
                <a:solidFill>
                  <a:schemeClr val="tx1"/>
                </a:solidFill>
                <a:latin typeface="Segoe UI Light" panose="020B0502040204020203" pitchFamily="34" charset="0"/>
                <a:cs typeface="Segoe UI Light" panose="020B0502040204020203" pitchFamily="34" charset="0"/>
              </a:rPr>
              <a:t> для защиты данных</a:t>
            </a:r>
            <a:endParaRPr lang="ru-RU" dirty="0">
              <a:solidFill>
                <a:schemeClr val="tx1"/>
              </a:solidFill>
              <a:latin typeface="Segoe UI Light" panose="020B0502040204020203" pitchFamily="34" charset="0"/>
              <a:ea typeface="+mj-ea"/>
              <a:cs typeface="Segoe UI Light" panose="020B0502040204020203" pitchFamily="34" charset="0"/>
            </a:endParaRPr>
          </a:p>
          <a:p>
            <a:pPr marL="342900" indent="-342900" fontAlgn="auto">
              <a:lnSpc>
                <a:spcPct val="150000"/>
              </a:lnSpc>
              <a:spcBef>
                <a:spcPts val="0"/>
              </a:spcBef>
              <a:spcAft>
                <a:spcPts val="0"/>
              </a:spcAft>
              <a:buClr>
                <a:srgbClr val="D04E1D"/>
              </a:buClr>
              <a:buFontTx/>
              <a:buAutoNum type="arabicPeriod"/>
              <a:defRPr/>
            </a:pPr>
            <a:r>
              <a:rPr lang="ru-RU" dirty="0">
                <a:solidFill>
                  <a:schemeClr val="tx1"/>
                </a:solidFill>
                <a:latin typeface="Segoe UI Light" panose="020B0502040204020203" pitchFamily="34" charset="0"/>
                <a:ea typeface="+mj-ea"/>
                <a:cs typeface="Segoe UI Light" panose="020B0502040204020203" pitchFamily="34" charset="0"/>
              </a:rPr>
              <a:t>Использование </a:t>
            </a:r>
            <a:r>
              <a:rPr lang="ru-RU" dirty="0" err="1">
                <a:solidFill>
                  <a:schemeClr val="tx1"/>
                </a:solidFill>
                <a:latin typeface="Segoe UI Light" panose="020B0502040204020203" pitchFamily="34" charset="0"/>
                <a:ea typeface="+mj-ea"/>
                <a:cs typeface="Segoe UI Light" panose="020B0502040204020203" pitchFamily="34" charset="0"/>
              </a:rPr>
              <a:t>wait</a:t>
            </a:r>
            <a:r>
              <a:rPr lang="ru-RU" dirty="0">
                <a:solidFill>
                  <a:schemeClr val="tx1"/>
                </a:solidFill>
                <a:latin typeface="Segoe UI Light" panose="020B0502040204020203" pitchFamily="34" charset="0"/>
                <a:ea typeface="+mj-ea"/>
                <a:cs typeface="Segoe UI Light" panose="020B0502040204020203" pitchFamily="34" charset="0"/>
              </a:rPr>
              <a:t> и </a:t>
            </a:r>
            <a:r>
              <a:rPr lang="ru-RU" dirty="0" err="1">
                <a:solidFill>
                  <a:schemeClr val="tx1"/>
                </a:solidFill>
                <a:latin typeface="Segoe UI Light" panose="020B0502040204020203" pitchFamily="34" charset="0"/>
                <a:ea typeface="+mj-ea"/>
                <a:cs typeface="Segoe UI Light" panose="020B0502040204020203" pitchFamily="34" charset="0"/>
              </a:rPr>
              <a:t>notify</a:t>
            </a:r>
            <a:r>
              <a:rPr lang="ru-RU" dirty="0">
                <a:solidFill>
                  <a:schemeClr val="tx1"/>
                </a:solidFill>
                <a:latin typeface="Segoe UI Light" panose="020B0502040204020203" pitchFamily="34" charset="0"/>
                <a:ea typeface="+mj-ea"/>
                <a:cs typeface="Segoe UI Light" panose="020B0502040204020203" pitchFamily="34" charset="0"/>
              </a:rPr>
              <a:t> для управления потоками</a:t>
            </a:r>
          </a:p>
        </p:txBody>
      </p:sp>
      <p:sp>
        <p:nvSpPr>
          <p:cNvPr id="12" name="Прямоугольник 11"/>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7" name="Заголовок 1"/>
          <p:cNvSpPr txBox="1">
            <a:spLocks/>
          </p:cNvSpPr>
          <p:nvPr/>
        </p:nvSpPr>
        <p:spPr>
          <a:xfrm>
            <a:off x="1981200" y="808038"/>
            <a:ext cx="8229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rgbClr val="D04E1D"/>
                </a:solidFill>
                <a:latin typeface="Segoe UI Light" panose="020B0502040204020203" pitchFamily="34" charset="0"/>
                <a:cs typeface="Segoe UI Light" panose="020B0502040204020203" pitchFamily="34" charset="0"/>
              </a:rPr>
              <a:t>После каждого урока обязательно</a:t>
            </a:r>
            <a:endParaRPr lang="en-US" sz="2800" dirty="0">
              <a:solidFill>
                <a:srgbClr val="D04E1D"/>
              </a:solidFill>
              <a:latin typeface="Segoe UI Light" panose="020B0502040204020203" pitchFamily="34" charset="0"/>
              <a:cs typeface="Segoe UI Light" panose="020B0502040204020203" pitchFamily="34" charset="0"/>
            </a:endParaRPr>
          </a:p>
        </p:txBody>
      </p:sp>
      <p:sp>
        <p:nvSpPr>
          <p:cNvPr id="16" name="Прямоугольник 15"/>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Прямоугольник 19"/>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25" name="Прямоугольник 24"/>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31" name="Группа 30"/>
          <p:cNvGrpSpPr/>
          <p:nvPr/>
        </p:nvGrpSpPr>
        <p:grpSpPr>
          <a:xfrm>
            <a:off x="177200" y="6404572"/>
            <a:ext cx="178914" cy="411555"/>
            <a:chOff x="4724400" y="3098418"/>
            <a:chExt cx="178914" cy="411555"/>
          </a:xfrm>
        </p:grpSpPr>
        <p:sp>
          <p:nvSpPr>
            <p:cNvPr id="28"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15" name="Прямоугольник 1"/>
          <p:cNvSpPr/>
          <p:nvPr/>
        </p:nvSpPr>
        <p:spPr>
          <a:xfrm>
            <a:off x="5410200" y="4250185"/>
            <a:ext cx="5181600" cy="707886"/>
          </a:xfrm>
          <a:prstGeom prst="rect">
            <a:avLst/>
          </a:prstGeom>
        </p:spPr>
        <p:txBody>
          <a:bodyPr wrap="square">
            <a:spAutoFit/>
          </a:bodyPr>
          <a:lstStyle/>
          <a:p>
            <a:r>
              <a:rPr lang="ru-RU" sz="2000" dirty="0">
                <a:solidFill>
                  <a:schemeClr val="tx1">
                    <a:lumMod val="65000"/>
                    <a:lumOff val="35000"/>
                  </a:schemeClr>
                </a:solidFill>
                <a:latin typeface="Segoe UI Light" panose="020B0502040204020203" pitchFamily="34" charset="0"/>
                <a:cs typeface="Segoe UI Light" panose="020B0502040204020203" pitchFamily="34" charset="0"/>
              </a:rPr>
              <a:t>Проверьте как Вы усвоили данный материал на </a:t>
            </a:r>
            <a:r>
              <a:rPr lang="en-US" sz="2000" dirty="0">
                <a:solidFill>
                  <a:schemeClr val="tx1">
                    <a:lumMod val="65000"/>
                    <a:lumOff val="35000"/>
                  </a:schemeClr>
                </a:solidFill>
                <a:latin typeface="Segoe UI Light" panose="020B0502040204020203" pitchFamily="34" charset="0"/>
                <a:cs typeface="Segoe UI Light" panose="020B0502040204020203" pitchFamily="34" charset="0"/>
                <a:hlinkClick r:id="rId3"/>
              </a:rPr>
              <a:t>TestProvider.com</a:t>
            </a:r>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 </a:t>
            </a:r>
          </a:p>
        </p:txBody>
      </p:sp>
      <p:sp>
        <p:nvSpPr>
          <p:cNvPr id="17" name="Прямоугольник 1"/>
          <p:cNvSpPr/>
          <p:nvPr/>
        </p:nvSpPr>
        <p:spPr>
          <a:xfrm>
            <a:off x="5410200" y="3177049"/>
            <a:ext cx="5803900" cy="707886"/>
          </a:xfrm>
          <a:prstGeom prst="rect">
            <a:avLst/>
          </a:prstGeom>
        </p:spPr>
        <p:txBody>
          <a:bodyPr wrap="square">
            <a:spAutoFit/>
          </a:bodyPr>
          <a:lstStyle/>
          <a:p>
            <a:r>
              <a:rPr lang="ru-RU" sz="2000" dirty="0">
                <a:solidFill>
                  <a:schemeClr val="tx1">
                    <a:lumMod val="65000"/>
                    <a:lumOff val="35000"/>
                  </a:schemeClr>
                </a:solidFill>
                <a:latin typeface="Segoe UI Light" panose="020B0502040204020203" pitchFamily="34" charset="0"/>
                <a:cs typeface="Segoe UI Light" panose="020B0502040204020203" pitchFamily="34" charset="0"/>
              </a:rPr>
              <a:t>Доступ можно получить через руководство вашего учебного центра </a:t>
            </a:r>
            <a:endParaRPr lang="en-US" sz="20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4" name="Прямоугольник 1"/>
          <p:cNvSpPr/>
          <p:nvPr/>
        </p:nvSpPr>
        <p:spPr>
          <a:xfrm>
            <a:off x="5410200" y="2411688"/>
            <a:ext cx="5803900" cy="707886"/>
          </a:xfrm>
          <a:prstGeom prst="rect">
            <a:avLst/>
          </a:prstGeom>
        </p:spPr>
        <p:txBody>
          <a:bodyPr wrap="square">
            <a:spAutoFit/>
          </a:bodyPr>
          <a:lstStyle/>
          <a:p>
            <a:r>
              <a:rPr lang="ru-RU" sz="2000" dirty="0">
                <a:solidFill>
                  <a:schemeClr val="tx1">
                    <a:lumMod val="65000"/>
                    <a:lumOff val="35000"/>
                  </a:schemeClr>
                </a:solidFill>
                <a:latin typeface="Segoe UI Light" panose="020B0502040204020203" pitchFamily="34" charset="0"/>
                <a:cs typeface="Segoe UI Light" panose="020B0502040204020203" pitchFamily="34" charset="0"/>
              </a:rPr>
              <a:t>Повторите этот урок в видео формате на </a:t>
            </a:r>
            <a:r>
              <a:rPr lang="en-US" sz="2000" dirty="0">
                <a:solidFill>
                  <a:schemeClr val="tx1">
                    <a:lumMod val="65000"/>
                    <a:lumOff val="35000"/>
                  </a:schemeClr>
                </a:solidFill>
                <a:latin typeface="Segoe UI Light" panose="020B0502040204020203" pitchFamily="34" charset="0"/>
                <a:cs typeface="Segoe UI Light" panose="020B0502040204020203" pitchFamily="34" charset="0"/>
                <a:hlinkClick r:id="rId4"/>
              </a:rPr>
              <a:t>ITVDN.com</a:t>
            </a:r>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 </a:t>
            </a:r>
            <a:r>
              <a:rPr lang="ru-RU" sz="2000" dirty="0">
                <a:solidFill>
                  <a:schemeClr val="tx1">
                    <a:lumMod val="65000"/>
                    <a:lumOff val="35000"/>
                  </a:schemeClr>
                </a:solidFill>
                <a:latin typeface="Segoe UI Light" panose="020B0502040204020203" pitchFamily="34" charset="0"/>
                <a:cs typeface="Segoe UI Light" panose="020B0502040204020203" pitchFamily="34" charset="0"/>
              </a:rPr>
              <a:t> </a:t>
            </a:r>
            <a:endParaRPr lang="en-US" sz="20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pic>
        <p:nvPicPr>
          <p:cNvPr id="18" name="Picture 2" descr="http://usinformatic.com/images/brands/testprovider.png">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360357"/>
            <a:ext cx="3352800" cy="1543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s.org.ua/img/events/ITVDNColorBlackText.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9860" y="2251472"/>
            <a:ext cx="2152636" cy="1211784"/>
          </a:xfrm>
          <a:prstGeom prst="rect">
            <a:avLst/>
          </a:prstGeom>
          <a:noFill/>
          <a:extLst>
            <a:ext uri="{909E8E84-426E-40DD-AFC4-6F175D3DCCD1}">
              <a14:hiddenFill xmlns:a14="http://schemas.microsoft.com/office/drawing/2010/main">
                <a:solidFill>
                  <a:srgbClr val="FFFFFF"/>
                </a:solidFill>
              </a14:hiddenFill>
            </a:ext>
          </a:extLst>
        </p:spPr>
      </p:pic>
      <p:sp>
        <p:nvSpPr>
          <p:cNvPr id="21"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515797835"/>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8435"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18436"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18437"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12" name="Прямоугольник 11"/>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Заголовок 1"/>
          <p:cNvSpPr txBox="1">
            <a:spLocks/>
          </p:cNvSpPr>
          <p:nvPr/>
        </p:nvSpPr>
        <p:spPr>
          <a:xfrm>
            <a:off x="280114" y="2670456"/>
            <a:ext cx="11379199" cy="1589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rgbClr val="D04E1D"/>
                </a:solidFill>
                <a:latin typeface="Segoe UI Light" pitchFamily="34" charset="0"/>
                <a:cs typeface="Segoe UI Light" pitchFamily="34" charset="0"/>
              </a:rPr>
              <a:t>Спасибо за внимание! До новых встреч!</a:t>
            </a:r>
            <a:endParaRPr lang="en-US" sz="3200" dirty="0">
              <a:solidFill>
                <a:srgbClr val="D04E1D"/>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9078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3" name="Заголовок 1"/>
          <p:cNvSpPr txBox="1">
            <a:spLocks/>
          </p:cNvSpPr>
          <p:nvPr/>
        </p:nvSpPr>
        <p:spPr>
          <a:xfrm>
            <a:off x="76201" y="190500"/>
            <a:ext cx="11995650" cy="5715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600" dirty="0">
                <a:solidFill>
                  <a:schemeClr val="bg1"/>
                </a:solidFill>
                <a:latin typeface="Segoe UI Light" panose="020B0502040204020203" pitchFamily="34" charset="0"/>
                <a:cs typeface="Segoe UI Light" panose="020B0502040204020203" pitchFamily="34" charset="0"/>
              </a:rPr>
              <a:t>Информационный видеосервис для разработчиков программного обеспечения</a:t>
            </a:r>
            <a:endParaRPr lang="en-US" sz="2600" dirty="0">
              <a:solidFill>
                <a:schemeClr val="bg1"/>
              </a:solidFill>
              <a:latin typeface="Segoe UI Light" panose="020B0502040204020203" pitchFamily="34" charset="0"/>
              <a:cs typeface="Segoe UI Light" panose="020B0502040204020203" pitchFamily="34" charset="0"/>
            </a:endParaRPr>
          </a:p>
        </p:txBody>
      </p:sp>
      <p:sp>
        <p:nvSpPr>
          <p:cNvPr id="11" name="Прямоугольник 10"/>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9" name="Группа 18"/>
          <p:cNvGrpSpPr/>
          <p:nvPr/>
        </p:nvGrpSpPr>
        <p:grpSpPr>
          <a:xfrm>
            <a:off x="177200" y="6404572"/>
            <a:ext cx="178914" cy="411555"/>
            <a:chOff x="4724400" y="3098418"/>
            <a:chExt cx="178914" cy="411555"/>
          </a:xfrm>
        </p:grpSpPr>
        <p:sp>
          <p:nvSpPr>
            <p:cNvPr id="20"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pic>
        <p:nvPicPr>
          <p:cNvPr id="25" name="Рисунок 24"/>
          <p:cNvPicPr>
            <a:picLocks noChangeAspect="1"/>
          </p:cNvPicPr>
          <p:nvPr/>
        </p:nvPicPr>
        <p:blipFill rotWithShape="1">
          <a:blip r:embed="rId2">
            <a:extLst>
              <a:ext uri="{28A0092B-C50C-407E-A947-70E740481C1C}">
                <a14:useLocalDpi xmlns:a14="http://schemas.microsoft.com/office/drawing/2010/main" val="0"/>
              </a:ext>
            </a:extLst>
          </a:blip>
          <a:srcRect l="23934" t="16041" r="26020" b="29812"/>
          <a:stretch/>
        </p:blipFill>
        <p:spPr>
          <a:xfrm>
            <a:off x="4694836" y="2447046"/>
            <a:ext cx="2758380" cy="1439154"/>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144" y="5715000"/>
            <a:ext cx="6509763" cy="415278"/>
          </a:xfrm>
          <a:prstGeom prst="rect">
            <a:avLst/>
          </a:prstGeom>
        </p:spPr>
      </p:pic>
    </p:spTree>
    <p:extLst>
      <p:ext uri="{BB962C8B-B14F-4D97-AF65-F5344CB8AC3E}">
        <p14:creationId xmlns:p14="http://schemas.microsoft.com/office/powerpoint/2010/main" val="4111695849"/>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1265088" y="2743200"/>
            <a:ext cx="9631512" cy="1232237"/>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5400" dirty="0">
                <a:solidFill>
                  <a:srgbClr val="D04E1D"/>
                </a:solidFill>
                <a:latin typeface="Segoe UI Light" panose="020B0502040204020203" pitchFamily="34" charset="0"/>
                <a:cs typeface="Segoe UI Light" panose="020B0502040204020203" pitchFamily="34" charset="0"/>
              </a:rPr>
              <a:t>Понятие потока. Создание потоков</a:t>
            </a: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4" name="Прямоугольник 13"/>
          <p:cNvSpPr/>
          <p:nvPr/>
        </p:nvSpPr>
        <p:spPr>
          <a:xfrm>
            <a:off x="4038600" y="6458795"/>
            <a:ext cx="7924800" cy="307777"/>
          </a:xfrm>
          <a:prstGeom prst="rect">
            <a:avLst/>
          </a:prstGeom>
        </p:spPr>
        <p:txBody>
          <a:bodyPr wrap="square">
            <a:spAutoFit/>
          </a:bodyPr>
          <a:lstStyle/>
          <a:p>
            <a:r>
              <a:rPr lang="en-US" sz="1400" dirty="0">
                <a:solidFill>
                  <a:schemeClr val="bg1"/>
                </a:solidFill>
                <a:latin typeface="Segoe UI Light" panose="020B0502040204020203" pitchFamily="34" charset="0"/>
                <a:cs typeface="Segoe UI Light" panose="020B0502040204020203" pitchFamily="34" charset="0"/>
              </a:rPr>
              <a:t>Information Technology Video Developer Network                                                       http://itvdn.com</a:t>
            </a:r>
          </a:p>
        </p:txBody>
      </p:sp>
      <p:sp>
        <p:nvSpPr>
          <p:cNvPr id="16" name="Прямоугольник 15"/>
          <p:cNvSpPr/>
          <p:nvPr/>
        </p:nvSpPr>
        <p:spPr>
          <a:xfrm>
            <a:off x="373241" y="6431280"/>
            <a:ext cx="891847" cy="400110"/>
          </a:xfrm>
          <a:prstGeom prst="rect">
            <a:avLst/>
          </a:prstGeom>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ITVDN</a:t>
            </a:r>
            <a:endParaRPr lang="en-US" sz="2000" dirty="0">
              <a:latin typeface="Segoe UI Light" panose="020B0502040204020203" pitchFamily="34" charset="0"/>
              <a:cs typeface="Segoe UI Light" panose="020B0502040204020203" pitchFamily="34" charset="0"/>
            </a:endParaRPr>
          </a:p>
        </p:txBody>
      </p:sp>
      <p:grpSp>
        <p:nvGrpSpPr>
          <p:cNvPr id="18" name="Группа 17"/>
          <p:cNvGrpSpPr/>
          <p:nvPr/>
        </p:nvGrpSpPr>
        <p:grpSpPr>
          <a:xfrm>
            <a:off x="177200" y="6404572"/>
            <a:ext cx="178914" cy="411555"/>
            <a:chOff x="4724400" y="3098418"/>
            <a:chExt cx="178914" cy="411555"/>
          </a:xfrm>
        </p:grpSpPr>
        <p:sp>
          <p:nvSpPr>
            <p:cNvPr id="19" name="Блок-схема: данные 27"/>
            <p:cNvSpPr/>
            <p:nvPr/>
          </p:nvSpPr>
          <p:spPr>
            <a:xfrm rot="5400000" flipH="1">
              <a:off x="4611960" y="3312840"/>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6181" y="3210858"/>
              <a:ext cx="309573" cy="8469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21" name="Прямоугольник 20"/>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5"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85702771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Понятие потока</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 name="Rectangle 1"/>
          <p:cNvSpPr/>
          <p:nvPr/>
        </p:nvSpPr>
        <p:spPr>
          <a:xfrm>
            <a:off x="819150" y="1607344"/>
            <a:ext cx="10382250" cy="3831818"/>
          </a:xfrm>
          <a:prstGeom prst="rect">
            <a:avLst/>
          </a:prstGeom>
        </p:spPr>
        <p:txBody>
          <a:bodyPr wrap="square">
            <a:spAutoFit/>
          </a:bodyPr>
          <a:lstStyle/>
          <a:p>
            <a:pPr lvl="0">
              <a:lnSpc>
                <a:spcPct val="150000"/>
              </a:lnSpc>
              <a:buClr>
                <a:srgbClr val="D04E1D"/>
              </a:buClr>
              <a:buSzPct val="99000"/>
            </a:pPr>
            <a:r>
              <a:rPr lang="ru-RU" dirty="0">
                <a:solidFill>
                  <a:srgbClr val="DA724B"/>
                </a:solidFill>
                <a:latin typeface="Segoe UI Light" panose="020B0502040204020203" pitchFamily="34" charset="0"/>
                <a:ea typeface="+mj-ea"/>
                <a:cs typeface="Segoe UI Light" panose="020B0502040204020203" pitchFamily="34" charset="0"/>
              </a:rPr>
              <a:t>Поток выполнения</a:t>
            </a:r>
            <a:r>
              <a:rPr lang="ru-RU" dirty="0">
                <a:latin typeface="Segoe UI Light" panose="020B0502040204020203" pitchFamily="34" charset="0"/>
                <a:ea typeface="+mj-ea"/>
                <a:cs typeface="Segoe UI Light" panose="020B0502040204020203" pitchFamily="34" charset="0"/>
              </a:rPr>
              <a:t> (</a:t>
            </a:r>
            <a:r>
              <a:rPr lang="ru-RU" dirty="0" err="1">
                <a:latin typeface="Segoe UI Light" panose="020B0502040204020203" pitchFamily="34" charset="0"/>
                <a:ea typeface="+mj-ea"/>
                <a:cs typeface="Segoe UI Light" panose="020B0502040204020203" pitchFamily="34" charset="0"/>
              </a:rPr>
              <a:t>thread</a:t>
            </a:r>
            <a:r>
              <a:rPr lang="ru-RU" dirty="0">
                <a:latin typeface="Segoe UI Light" panose="020B0502040204020203" pitchFamily="34" charset="0"/>
                <a:ea typeface="+mj-ea"/>
                <a:cs typeface="Segoe UI Light" panose="020B0502040204020203" pitchFamily="34" charset="0"/>
              </a:rPr>
              <a:t> – нить) – наименьшая  единица обработки</a:t>
            </a:r>
          </a:p>
          <a:p>
            <a:pPr lvl="0">
              <a:lnSpc>
                <a:spcPct val="150000"/>
              </a:lnSpc>
              <a:buClr>
                <a:srgbClr val="D04E1D"/>
              </a:buClr>
              <a:buSzPct val="99000"/>
            </a:pPr>
            <a:r>
              <a:rPr lang="ru-RU" dirty="0">
                <a:latin typeface="Segoe UI Light" panose="020B0502040204020203" pitchFamily="34" charset="0"/>
                <a:ea typeface="+mj-ea"/>
                <a:cs typeface="Segoe UI Light" panose="020B0502040204020203" pitchFamily="34" charset="0"/>
              </a:rPr>
              <a:t>Чаще всего поток выполнения находится </a:t>
            </a:r>
            <a:r>
              <a:rPr lang="ru-RU" dirty="0">
                <a:solidFill>
                  <a:srgbClr val="DA724B"/>
                </a:solidFill>
                <a:latin typeface="Segoe UI Light" panose="020B0502040204020203" pitchFamily="34" charset="0"/>
                <a:ea typeface="+mj-ea"/>
                <a:cs typeface="Segoe UI Light" panose="020B0502040204020203" pitchFamily="34" charset="0"/>
              </a:rPr>
              <a:t>внутри процесса</a:t>
            </a:r>
          </a:p>
          <a:p>
            <a:pPr lvl="0" algn="just">
              <a:lnSpc>
                <a:spcPct val="150000"/>
              </a:lnSpc>
              <a:buClr>
                <a:srgbClr val="D04E1D"/>
              </a:buClr>
              <a:buSzPct val="99000"/>
            </a:pPr>
            <a:r>
              <a:rPr lang="ru-RU" dirty="0">
                <a:latin typeface="Segoe UI Light" panose="020B0502040204020203" pitchFamily="34" charset="0"/>
                <a:ea typeface="+mj-ea"/>
                <a:cs typeface="Segoe UI Light" panose="020B0502040204020203" pitchFamily="34" charset="0"/>
              </a:rPr>
              <a:t>	несколько потоков выполнения могут существовать в рамках одного процесса </a:t>
            </a:r>
            <a:br>
              <a:rPr lang="ru-RU" dirty="0">
                <a:latin typeface="Segoe UI Light" panose="020B0502040204020203" pitchFamily="34" charset="0"/>
                <a:ea typeface="+mj-ea"/>
                <a:cs typeface="Segoe UI Light" panose="020B0502040204020203" pitchFamily="34" charset="0"/>
              </a:rPr>
            </a:br>
            <a:r>
              <a:rPr lang="ru-RU" dirty="0">
                <a:latin typeface="Segoe UI Light" panose="020B0502040204020203" pitchFamily="34" charset="0"/>
                <a:ea typeface="+mj-ea"/>
                <a:cs typeface="Segoe UI Light" panose="020B0502040204020203" pitchFamily="34" charset="0"/>
              </a:rPr>
              <a:t>	и совместно использовать ресурсы</a:t>
            </a:r>
          </a:p>
          <a:p>
            <a:pPr lvl="0" algn="just">
              <a:lnSpc>
                <a:spcPct val="150000"/>
              </a:lnSpc>
              <a:buClr>
                <a:srgbClr val="D04E1D"/>
              </a:buClr>
              <a:buSzPct val="99000"/>
            </a:pPr>
            <a:r>
              <a:rPr lang="ru-RU" dirty="0">
                <a:latin typeface="Segoe UI Light" panose="020B0502040204020203" pitchFamily="34" charset="0"/>
                <a:ea typeface="+mj-ea"/>
                <a:cs typeface="Segoe UI Light" panose="020B0502040204020203" pitchFamily="34" charset="0"/>
              </a:rPr>
              <a:t>Потоки выполнения разделяют </a:t>
            </a:r>
            <a:r>
              <a:rPr lang="ru-RU" dirty="0">
                <a:solidFill>
                  <a:srgbClr val="DA724B"/>
                </a:solidFill>
                <a:latin typeface="Segoe UI Light" panose="020B0502040204020203" pitchFamily="34" charset="0"/>
                <a:cs typeface="Segoe UI Light" panose="020B0502040204020203" pitchFamily="34" charset="0"/>
              </a:rPr>
              <a:t>код</a:t>
            </a:r>
            <a:r>
              <a:rPr lang="ru-RU" dirty="0">
                <a:latin typeface="Segoe UI Light" panose="020B0502040204020203" pitchFamily="34" charset="0"/>
                <a:cs typeface="Segoe UI Light" panose="020B0502040204020203" pitchFamily="34" charset="0"/>
              </a:rPr>
              <a:t> </a:t>
            </a:r>
            <a:r>
              <a:rPr lang="ru-RU" dirty="0">
                <a:latin typeface="Segoe UI Light" panose="020B0502040204020203" pitchFamily="34" charset="0"/>
                <a:ea typeface="+mj-ea"/>
                <a:cs typeface="Segoe UI Light" panose="020B0502040204020203" pitchFamily="34" charset="0"/>
              </a:rPr>
              <a:t>процесса и его </a:t>
            </a:r>
            <a:r>
              <a:rPr lang="ru-RU" dirty="0">
                <a:solidFill>
                  <a:srgbClr val="DA724B"/>
                </a:solidFill>
                <a:latin typeface="Segoe UI Light" panose="020B0502040204020203" pitchFamily="34" charset="0"/>
                <a:ea typeface="+mj-ea"/>
                <a:cs typeface="Segoe UI Light" panose="020B0502040204020203" pitchFamily="34" charset="0"/>
              </a:rPr>
              <a:t>контекст</a:t>
            </a:r>
            <a:r>
              <a:rPr lang="ru-RU" dirty="0">
                <a:latin typeface="Segoe UI Light" panose="020B0502040204020203" pitchFamily="34" charset="0"/>
                <a:ea typeface="+mj-ea"/>
                <a:cs typeface="Segoe UI Light" panose="020B0502040204020203" pitchFamily="34" charset="0"/>
              </a:rPr>
              <a:t> (значения переменных, которые они имеют в любой момент времени)</a:t>
            </a:r>
          </a:p>
          <a:p>
            <a:pPr lvl="0" algn="just">
              <a:lnSpc>
                <a:spcPct val="150000"/>
              </a:lnSpc>
              <a:buClr>
                <a:srgbClr val="D04E1D"/>
              </a:buClr>
              <a:buSzPct val="99000"/>
            </a:pPr>
            <a:r>
              <a:rPr lang="ru-RU" dirty="0">
                <a:latin typeface="Segoe UI Light" panose="020B0502040204020203" pitchFamily="34" charset="0"/>
                <a:ea typeface="+mj-ea"/>
                <a:cs typeface="Segoe UI Light" panose="020B0502040204020203" pitchFamily="34" charset="0"/>
              </a:rPr>
              <a:t>	Пример: несколько вместе работающих поваров – все  готовят одно блюдо, читают 	одну и ту же кулинарную книгу с одним и тем же рецептом и следуют его </a:t>
            </a:r>
            <a:r>
              <a:rPr lang="en-US" dirty="0">
                <a:latin typeface="Segoe UI Light" panose="020B0502040204020203" pitchFamily="34" charset="0"/>
                <a:ea typeface="+mj-ea"/>
                <a:cs typeface="Segoe UI Light" panose="020B0502040204020203" pitchFamily="34" charset="0"/>
              </a:rPr>
              <a:t/>
            </a:r>
            <a:br>
              <a:rPr lang="en-US" dirty="0">
                <a:latin typeface="Segoe UI Light" panose="020B0502040204020203" pitchFamily="34" charset="0"/>
                <a:ea typeface="+mj-ea"/>
                <a:cs typeface="Segoe UI Light" panose="020B0502040204020203" pitchFamily="34" charset="0"/>
              </a:rPr>
            </a:br>
            <a:r>
              <a:rPr lang="en-US" dirty="0">
                <a:latin typeface="Segoe UI Light" panose="020B0502040204020203" pitchFamily="34" charset="0"/>
                <a:ea typeface="+mj-ea"/>
                <a:cs typeface="Segoe UI Light" panose="020B0502040204020203" pitchFamily="34" charset="0"/>
              </a:rPr>
              <a:t>	</a:t>
            </a:r>
            <a:r>
              <a:rPr lang="ru-RU" dirty="0">
                <a:latin typeface="Segoe UI Light" panose="020B0502040204020203" pitchFamily="34" charset="0"/>
                <a:ea typeface="+mj-ea"/>
                <a:cs typeface="Segoe UI Light" panose="020B0502040204020203" pitchFamily="34" charset="0"/>
              </a:rPr>
              <a:t>указаниям, причём не обязательно все они читают на одной и той же странице.</a:t>
            </a:r>
          </a:p>
        </p:txBody>
      </p:sp>
      <p:pic>
        <p:nvPicPr>
          <p:cNvPr id="1026" name="Picture 2" descr="Результат пошуку зображень за запитом &quot;wikipedia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0" y="5072063"/>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9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Поток</a:t>
            </a:r>
            <a:r>
              <a:rPr lang="uk-UA" sz="2800" dirty="0">
                <a:solidFill>
                  <a:srgbClr val="D04E1D"/>
                </a:solidFill>
                <a:latin typeface="Segoe UI Light" pitchFamily="34" charset="0"/>
                <a:cs typeface="Segoe UI Light" pitchFamily="34" charset="0"/>
              </a:rPr>
              <a:t>: д</a:t>
            </a:r>
            <a:r>
              <a:rPr lang="ru-RU" sz="2800" dirty="0" err="1">
                <a:solidFill>
                  <a:srgbClr val="D04E1D"/>
                </a:solidFill>
                <a:latin typeface="Segoe UI Light" pitchFamily="34" charset="0"/>
                <a:cs typeface="Segoe UI Light" pitchFamily="34" charset="0"/>
              </a:rPr>
              <a:t>ругими</a:t>
            </a:r>
            <a:r>
              <a:rPr lang="ru-RU" sz="2800" dirty="0">
                <a:solidFill>
                  <a:srgbClr val="D04E1D"/>
                </a:solidFill>
                <a:latin typeface="Segoe UI Light" pitchFamily="34" charset="0"/>
                <a:cs typeface="Segoe UI Light" pitchFamily="34" charset="0"/>
              </a:rPr>
              <a:t> словами</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 name="Rectangle 1"/>
          <p:cNvSpPr/>
          <p:nvPr/>
        </p:nvSpPr>
        <p:spPr>
          <a:xfrm>
            <a:off x="2895600" y="1716490"/>
            <a:ext cx="6858000" cy="2169825"/>
          </a:xfrm>
          <a:prstGeom prst="rect">
            <a:avLst/>
          </a:prstGeom>
        </p:spPr>
        <p:txBody>
          <a:bodyPr wrap="square">
            <a:spAutoFit/>
          </a:bodyPr>
          <a:lstStyle/>
          <a:p>
            <a:pPr lvl="0" algn="just">
              <a:lnSpc>
                <a:spcPct val="150000"/>
              </a:lnSpc>
              <a:buClr>
                <a:srgbClr val="D04E1D"/>
              </a:buClr>
              <a:buSzPct val="99000"/>
            </a:pPr>
            <a:r>
              <a:rPr lang="ru-RU" sz="2000" dirty="0">
                <a:solidFill>
                  <a:srgbClr val="DA724B"/>
                </a:solidFill>
                <a:latin typeface="Segoe UI Light" panose="020B0502040204020203" pitchFamily="34" charset="0"/>
                <a:ea typeface="+mj-ea"/>
                <a:cs typeface="Segoe UI Light" panose="020B0502040204020203" pitchFamily="34" charset="0"/>
              </a:rPr>
              <a:t>Поток выполнения</a:t>
            </a:r>
            <a:r>
              <a:rPr lang="ru-RU" sz="2000" dirty="0">
                <a:latin typeface="Segoe UI Light" panose="020B0502040204020203" pitchFamily="34" charset="0"/>
                <a:ea typeface="+mj-ea"/>
                <a:cs typeface="Segoe UI Light" panose="020B0502040204020203" pitchFamily="34" charset="0"/>
              </a:rPr>
              <a:t> – контекст выполнения, который </a:t>
            </a:r>
            <a:br>
              <a:rPr lang="ru-RU" sz="2000" dirty="0">
                <a:latin typeface="Segoe UI Light" panose="020B0502040204020203" pitchFamily="34" charset="0"/>
                <a:ea typeface="+mj-ea"/>
                <a:cs typeface="Segoe UI Light" panose="020B0502040204020203" pitchFamily="34" charset="0"/>
              </a:rPr>
            </a:br>
            <a:r>
              <a:rPr lang="ru-RU" sz="2000" dirty="0">
                <a:latin typeface="Segoe UI Light" panose="020B0502040204020203" pitchFamily="34" charset="0"/>
                <a:ea typeface="+mj-ea"/>
                <a:cs typeface="Segoe UI Light" panose="020B0502040204020203" pitchFamily="34" charset="0"/>
              </a:rPr>
              <a:t>инкапсулирует в себе виртуальный </a:t>
            </a:r>
            <a:r>
              <a:rPr lang="en-US" sz="2000" dirty="0">
                <a:latin typeface="Segoe UI Light" panose="020B0502040204020203" pitchFamily="34" charset="0"/>
                <a:ea typeface="+mj-ea"/>
                <a:cs typeface="Segoe UI Light" panose="020B0502040204020203" pitchFamily="34" charset="0"/>
              </a:rPr>
              <a:t>CPU</a:t>
            </a:r>
            <a:r>
              <a:rPr lang="uk-UA" sz="2000" dirty="0">
                <a:latin typeface="Segoe UI Light" panose="020B0502040204020203" pitchFamily="34" charset="0"/>
                <a:ea typeface="+mj-ea"/>
                <a:cs typeface="Segoe UI Light" panose="020B0502040204020203" pitchFamily="34" charset="0"/>
              </a:rPr>
              <a:t>, </a:t>
            </a:r>
            <a:br>
              <a:rPr lang="uk-UA" sz="2000" dirty="0">
                <a:latin typeface="Segoe UI Light" panose="020B0502040204020203" pitchFamily="34" charset="0"/>
                <a:ea typeface="+mj-ea"/>
                <a:cs typeface="Segoe UI Light" panose="020B0502040204020203" pitchFamily="34" charset="0"/>
              </a:rPr>
            </a:br>
            <a:r>
              <a:rPr lang="uk-UA" sz="2000" dirty="0" err="1">
                <a:latin typeface="Segoe UI Light" panose="020B0502040204020203" pitchFamily="34" charset="0"/>
                <a:ea typeface="+mj-ea"/>
                <a:cs typeface="Segoe UI Light" panose="020B0502040204020203" pitchFamily="34" charset="0"/>
              </a:rPr>
              <a:t>программн</a:t>
            </a:r>
            <a:r>
              <a:rPr lang="ru-RU" sz="2000" dirty="0" err="1">
                <a:latin typeface="Segoe UI Light" panose="020B0502040204020203" pitchFamily="34" charset="0"/>
                <a:ea typeface="+mj-ea"/>
                <a:cs typeface="Segoe UI Light" panose="020B0502040204020203" pitchFamily="34" charset="0"/>
              </a:rPr>
              <a:t>ый</a:t>
            </a:r>
            <a:r>
              <a:rPr lang="ru-RU" sz="2000" dirty="0">
                <a:latin typeface="Segoe UI Light" panose="020B0502040204020203" pitchFamily="34" charset="0"/>
                <a:ea typeface="+mj-ea"/>
                <a:cs typeface="Segoe UI Light" panose="020B0502040204020203" pitchFamily="34" charset="0"/>
              </a:rPr>
              <a:t> код и данные</a:t>
            </a:r>
          </a:p>
          <a:p>
            <a:pPr lvl="0">
              <a:lnSpc>
                <a:spcPct val="150000"/>
              </a:lnSpc>
              <a:buClr>
                <a:srgbClr val="D04E1D"/>
              </a:buClr>
              <a:buSzPct val="99000"/>
            </a:pPr>
            <a:endParaRPr lang="ru-RU" sz="10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Класс </a:t>
            </a:r>
            <a:r>
              <a:rPr lang="en-US" sz="2000" dirty="0" err="1">
                <a:solidFill>
                  <a:srgbClr val="DA724B"/>
                </a:solidFill>
                <a:latin typeface="Segoe UI Light" panose="020B0502040204020203" pitchFamily="34" charset="0"/>
                <a:ea typeface="+mj-ea"/>
                <a:cs typeface="Segoe UI Light" panose="020B0502040204020203" pitchFamily="34" charset="0"/>
              </a:rPr>
              <a:t>java.lang.Thread</a:t>
            </a:r>
            <a:endParaRPr lang="ru-RU" sz="2000" dirty="0">
              <a:solidFill>
                <a:srgbClr val="DA724B"/>
              </a:solidFill>
              <a:latin typeface="Segoe UI Light" panose="020B0502040204020203" pitchFamily="34" charset="0"/>
              <a:ea typeface="+mj-ea"/>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4291348"/>
            <a:ext cx="1804031" cy="1436025"/>
          </a:xfrm>
          <a:prstGeom prst="rect">
            <a:avLst/>
          </a:prstGeom>
        </p:spPr>
      </p:pic>
      <p:pic>
        <p:nvPicPr>
          <p:cNvPr id="15" name="Рисунок 3" descr="Без имени-2.png"/>
          <p:cNvPicPr>
            <a:picLocks noChangeAspect="1"/>
          </p:cNvPicPr>
          <p:nvPr/>
        </p:nvPicPr>
        <p:blipFill>
          <a:blip r:embed="rId4" cstate="print"/>
          <a:stretch>
            <a:fillRect/>
          </a:stretch>
        </p:blipFill>
        <p:spPr>
          <a:xfrm>
            <a:off x="6477000" y="3109541"/>
            <a:ext cx="2501587" cy="2653968"/>
          </a:xfrm>
          <a:prstGeom prst="rect">
            <a:avLst/>
          </a:prstGeom>
        </p:spPr>
      </p:pic>
    </p:spTree>
    <p:extLst>
      <p:ext uri="{BB962C8B-B14F-4D97-AF65-F5344CB8AC3E}">
        <p14:creationId xmlns:p14="http://schemas.microsoft.com/office/powerpoint/2010/main" val="329675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uk-UA" sz="2800" dirty="0" err="1">
                <a:solidFill>
                  <a:srgbClr val="D04E1D"/>
                </a:solidFill>
                <a:latin typeface="Segoe UI Light" pitchFamily="34" charset="0"/>
                <a:cs typeface="Segoe UI Light" pitchFamily="34" charset="0"/>
              </a:rPr>
              <a:t>Создание</a:t>
            </a:r>
            <a:r>
              <a:rPr lang="uk-UA" sz="2800" dirty="0">
                <a:solidFill>
                  <a:srgbClr val="D04E1D"/>
                </a:solidFill>
                <a:latin typeface="Segoe UI Light" pitchFamily="34" charset="0"/>
                <a:cs typeface="Segoe UI Light" pitchFamily="34" charset="0"/>
              </a:rPr>
              <a:t> </a:t>
            </a:r>
            <a:r>
              <a:rPr lang="uk-UA" sz="2800" dirty="0" err="1">
                <a:solidFill>
                  <a:srgbClr val="D04E1D"/>
                </a:solidFill>
                <a:latin typeface="Segoe UI Light" pitchFamily="34" charset="0"/>
                <a:cs typeface="Segoe UI Light" pitchFamily="34" charset="0"/>
              </a:rPr>
              <a:t>потока</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5" name="Rectangle 14"/>
          <p:cNvSpPr/>
          <p:nvPr/>
        </p:nvSpPr>
        <p:spPr>
          <a:xfrm>
            <a:off x="6080919" y="1487488"/>
            <a:ext cx="4446310" cy="3277820"/>
          </a:xfrm>
          <a:prstGeom prst="rect">
            <a:avLst/>
          </a:prstGeom>
        </p:spPr>
        <p:txBody>
          <a:bodyPr wrap="square">
            <a:spAutoFit/>
          </a:bodyPr>
          <a:lstStyle/>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Конструктор класса </a:t>
            </a:r>
            <a:r>
              <a:rPr lang="en-US" sz="2000" dirty="0">
                <a:solidFill>
                  <a:srgbClr val="DA724B"/>
                </a:solidFill>
                <a:latin typeface="Segoe UI Light" panose="020B0502040204020203" pitchFamily="34" charset="0"/>
                <a:ea typeface="+mj-ea"/>
                <a:cs typeface="Segoe UI Light" panose="020B0502040204020203" pitchFamily="34" charset="0"/>
              </a:rPr>
              <a:t>Thread</a:t>
            </a:r>
            <a:r>
              <a:rPr lang="en-US" sz="2000" dirty="0">
                <a:latin typeface="Segoe UI Light" panose="020B0502040204020203" pitchFamily="34" charset="0"/>
                <a:ea typeface="+mj-ea"/>
                <a:cs typeface="Segoe UI Light" panose="020B0502040204020203" pitchFamily="34" charset="0"/>
              </a:rPr>
              <a:t> </a:t>
            </a:r>
            <a:r>
              <a:rPr lang="ru-RU" sz="2000" dirty="0">
                <a:latin typeface="Segoe UI Light" panose="020B0502040204020203" pitchFamily="34" charset="0"/>
                <a:ea typeface="+mj-ea"/>
                <a:cs typeface="Segoe UI Light" panose="020B0502040204020203" pitchFamily="34" charset="0"/>
              </a:rPr>
              <a:t>принимает аргумент типа </a:t>
            </a:r>
            <a:r>
              <a:rPr lang="en-US" sz="2000" dirty="0">
                <a:latin typeface="Segoe UI Light" panose="020B0502040204020203" pitchFamily="34" charset="0"/>
                <a:ea typeface="+mj-ea"/>
                <a:cs typeface="Segoe UI Light" panose="020B0502040204020203" pitchFamily="34" charset="0"/>
              </a:rPr>
              <a:t>Runnable</a:t>
            </a:r>
          </a:p>
          <a:p>
            <a:pPr lvl="0" algn="just">
              <a:lnSpc>
                <a:spcPct val="150000"/>
              </a:lnSpc>
              <a:buClr>
                <a:srgbClr val="D04E1D"/>
              </a:buClr>
              <a:buSzPct val="99000"/>
            </a:pPr>
            <a:endParaRPr lang="ru-RU" sz="9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Интерфейс </a:t>
            </a:r>
            <a:r>
              <a:rPr lang="en-US" sz="2000" dirty="0">
                <a:latin typeface="Segoe UI Light" panose="020B0502040204020203" pitchFamily="34" charset="0"/>
                <a:ea typeface="+mj-ea"/>
                <a:cs typeface="Segoe UI Light" panose="020B0502040204020203" pitchFamily="34" charset="0"/>
              </a:rPr>
              <a:t>Runnable </a:t>
            </a:r>
            <a:r>
              <a:rPr lang="ru-RU" sz="2000" dirty="0">
                <a:latin typeface="Segoe UI Light" panose="020B0502040204020203" pitchFamily="34" charset="0"/>
                <a:ea typeface="+mj-ea"/>
                <a:cs typeface="Segoe UI Light" panose="020B0502040204020203" pitchFamily="34" charset="0"/>
              </a:rPr>
              <a:t>требует метода </a:t>
            </a:r>
            <a:r>
              <a:rPr lang="en-US" sz="2000" dirty="0">
                <a:solidFill>
                  <a:srgbClr val="DA724B"/>
                </a:solidFill>
                <a:latin typeface="Segoe UI Light" panose="020B0502040204020203" pitchFamily="34" charset="0"/>
                <a:ea typeface="+mj-ea"/>
                <a:cs typeface="Segoe UI Light" panose="020B0502040204020203" pitchFamily="34" charset="0"/>
              </a:rPr>
              <a:t>public void run()</a:t>
            </a:r>
          </a:p>
          <a:p>
            <a:pPr lvl="0" algn="just">
              <a:lnSpc>
                <a:spcPct val="150000"/>
              </a:lnSpc>
              <a:buClr>
                <a:srgbClr val="D04E1D"/>
              </a:buClr>
              <a:buSzPct val="99000"/>
            </a:pPr>
            <a:endParaRPr lang="ru-RU" sz="900" dirty="0">
              <a:latin typeface="Segoe UI Light" panose="020B0502040204020203" pitchFamily="34" charset="0"/>
              <a:ea typeface="+mj-ea"/>
              <a:cs typeface="Segoe UI Light" panose="020B0502040204020203" pitchFamily="34" charset="0"/>
            </a:endParaRPr>
          </a:p>
          <a:p>
            <a:pPr lvl="0" algn="just">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Может быть </a:t>
            </a:r>
            <a:r>
              <a:rPr lang="ru-RU" sz="2000" dirty="0">
                <a:solidFill>
                  <a:srgbClr val="DA724B"/>
                </a:solidFill>
                <a:latin typeface="Segoe UI Light" panose="020B0502040204020203" pitchFamily="34" charset="0"/>
                <a:ea typeface="+mj-ea"/>
                <a:cs typeface="Segoe UI Light" panose="020B0502040204020203" pitchFamily="34" charset="0"/>
              </a:rPr>
              <a:t>несколько</a:t>
            </a:r>
            <a:r>
              <a:rPr lang="ru-RU" sz="2000" dirty="0">
                <a:latin typeface="Segoe UI Light" panose="020B0502040204020203" pitchFamily="34" charset="0"/>
                <a:ea typeface="+mj-ea"/>
                <a:cs typeface="Segoe UI Light" panose="020B0502040204020203" pitchFamily="34" charset="0"/>
              </a:rPr>
              <a:t> потоков на основе одного экземпляра </a:t>
            </a:r>
            <a:r>
              <a:rPr lang="en-US" sz="2000" dirty="0">
                <a:latin typeface="Segoe UI Light" panose="020B0502040204020203" pitchFamily="34" charset="0"/>
                <a:ea typeface="+mj-ea"/>
                <a:cs typeface="Segoe UI Light" panose="020B0502040204020203" pitchFamily="34" charset="0"/>
              </a:rPr>
              <a:t>Runnable</a:t>
            </a:r>
            <a:endParaRPr lang="ru-RU" sz="2000" dirty="0">
              <a:latin typeface="Segoe UI Light" panose="020B0502040204020203" pitchFamily="34" charset="0"/>
              <a:ea typeface="+mj-ea"/>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1676400" y="1444438"/>
            <a:ext cx="4114800" cy="4861112"/>
          </a:xfrm>
          <a:prstGeom prst="rect">
            <a:avLst/>
          </a:prstGeom>
        </p:spPr>
      </p:pic>
    </p:spTree>
    <p:extLst>
      <p:ext uri="{BB962C8B-B14F-4D97-AF65-F5344CB8AC3E}">
        <p14:creationId xmlns:p14="http://schemas.microsoft.com/office/powerpoint/2010/main" val="287106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Заголовок 1"/>
          <p:cNvSpPr txBox="1">
            <a:spLocks/>
          </p:cNvSpPr>
          <p:nvPr/>
        </p:nvSpPr>
        <p:spPr bwMode="auto">
          <a:xfrm>
            <a:off x="1981200" y="808038"/>
            <a:ext cx="8229600" cy="563562"/>
          </a:xfrm>
          <a:prstGeom prst="rect">
            <a:avLst/>
          </a:prstGeom>
          <a:noFill/>
          <a:ln w="9525">
            <a:noFill/>
            <a:miter lim="800000"/>
            <a:headEnd/>
            <a:tailEnd/>
          </a:ln>
        </p:spPr>
        <p:txBody>
          <a:bodyPr anchor="ctr"/>
          <a:lstStyle/>
          <a:p>
            <a:pPr algn="ctr"/>
            <a:r>
              <a:rPr lang="ru-RU" sz="2800" dirty="0">
                <a:solidFill>
                  <a:srgbClr val="D04E1D"/>
                </a:solidFill>
                <a:latin typeface="Segoe UI Light" pitchFamily="34" charset="0"/>
                <a:cs typeface="Segoe UI Light" pitchFamily="34" charset="0"/>
              </a:rPr>
              <a:t>Запуск потока</a:t>
            </a:r>
            <a:endParaRPr lang="en-US" sz="2800" dirty="0">
              <a:solidFill>
                <a:srgbClr val="D04E1D"/>
              </a:solidFill>
              <a:latin typeface="Segoe UI Light" pitchFamily="34" charset="0"/>
              <a:cs typeface="Segoe UI Light" pitchFamily="34" charset="0"/>
            </a:endParaRPr>
          </a:p>
        </p:txBody>
      </p:sp>
      <p:sp>
        <p:nvSpPr>
          <p:cNvPr id="13" name="Прямоугольник 12"/>
          <p:cNvSpPr/>
          <p:nvPr/>
        </p:nvSpPr>
        <p:spPr>
          <a:xfrm>
            <a:off x="0" y="634365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483" name="Прямоугольник 13"/>
          <p:cNvSpPr>
            <a:spLocks noChangeArrowheads="1"/>
          </p:cNvSpPr>
          <p:nvPr/>
        </p:nvSpPr>
        <p:spPr bwMode="auto">
          <a:xfrm>
            <a:off x="4038600" y="6459538"/>
            <a:ext cx="7924800" cy="306387"/>
          </a:xfrm>
          <a:prstGeom prst="rect">
            <a:avLst/>
          </a:prstGeom>
          <a:noFill/>
          <a:ln w="9525">
            <a:noFill/>
            <a:miter lim="800000"/>
            <a:headEnd/>
            <a:tailEnd/>
          </a:ln>
        </p:spPr>
        <p:txBody>
          <a:bodyPr>
            <a:spAutoFit/>
          </a:bodyPr>
          <a:lstStyle/>
          <a:p>
            <a:r>
              <a:rPr lang="en-US" sz="1400">
                <a:solidFill>
                  <a:schemeClr val="bg1"/>
                </a:solidFill>
                <a:latin typeface="Segoe UI Light" panose="020B0502040204020203" pitchFamily="34" charset="0"/>
                <a:cs typeface="Segoe UI Light" pitchFamily="34" charset="0"/>
              </a:rPr>
              <a:t>Information Technology Video Developer Network                                                       http://itvdn.com</a:t>
            </a:r>
          </a:p>
        </p:txBody>
      </p:sp>
      <p:sp>
        <p:nvSpPr>
          <p:cNvPr id="20484" name="Прямоугольник 15"/>
          <p:cNvSpPr>
            <a:spLocks noChangeArrowheads="1"/>
          </p:cNvSpPr>
          <p:nvPr/>
        </p:nvSpPr>
        <p:spPr bwMode="auto">
          <a:xfrm>
            <a:off x="373063" y="6430963"/>
            <a:ext cx="892175" cy="400050"/>
          </a:xfrm>
          <a:prstGeom prst="rect">
            <a:avLst/>
          </a:prstGeom>
          <a:noFill/>
          <a:ln w="9525">
            <a:noFill/>
            <a:miter lim="800000"/>
            <a:headEnd/>
            <a:tailEnd/>
          </a:ln>
        </p:spPr>
        <p:txBody>
          <a:bodyPr wrap="none">
            <a:spAutoFit/>
          </a:bodyPr>
          <a:lstStyle/>
          <a:p>
            <a:r>
              <a:rPr lang="en-US" sz="2000">
                <a:solidFill>
                  <a:schemeClr val="bg1"/>
                </a:solidFill>
                <a:latin typeface="Segoe UI Light" panose="020B0502040204020203" pitchFamily="34" charset="0"/>
                <a:cs typeface="Segoe UI Light" pitchFamily="34" charset="0"/>
              </a:rPr>
              <a:t>ITVDN</a:t>
            </a:r>
            <a:endParaRPr lang="en-US" sz="2000">
              <a:latin typeface="Segoe UI Light" panose="020B0502040204020203" pitchFamily="34" charset="0"/>
              <a:cs typeface="Segoe UI Light" panose="020B0502040204020203" pitchFamily="34" charset="0"/>
            </a:endParaRPr>
          </a:p>
        </p:txBody>
      </p:sp>
      <p:grpSp>
        <p:nvGrpSpPr>
          <p:cNvPr id="20485" name="Группа 17"/>
          <p:cNvGrpSpPr>
            <a:grpSpLocks/>
          </p:cNvGrpSpPr>
          <p:nvPr/>
        </p:nvGrpSpPr>
        <p:grpSpPr bwMode="auto">
          <a:xfrm>
            <a:off x="177800" y="6403975"/>
            <a:ext cx="177800" cy="412750"/>
            <a:chOff x="4724400" y="3098418"/>
            <a:chExt cx="178914" cy="411555"/>
          </a:xfrm>
        </p:grpSpPr>
        <p:sp>
          <p:nvSpPr>
            <p:cNvPr id="19" name="Блок-схема: данные 27"/>
            <p:cNvSpPr/>
            <p:nvPr/>
          </p:nvSpPr>
          <p:spPr>
            <a:xfrm rot="5400000" flipH="1">
              <a:off x="4611608" y="3312516"/>
              <a:ext cx="310249" cy="846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20" name="Блок-схема: данные 27"/>
            <p:cNvSpPr/>
            <p:nvPr/>
          </p:nvSpPr>
          <p:spPr>
            <a:xfrm rot="5400000" flipH="1">
              <a:off x="4705858" y="3211210"/>
              <a:ext cx="310249" cy="8466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1343"/>
                <a:gd name="connsiteY0" fmla="*/ 10000 h 10000"/>
                <a:gd name="connsiteX1" fmla="*/ 2000 w 11343"/>
                <a:gd name="connsiteY1" fmla="*/ 0 h 10000"/>
                <a:gd name="connsiteX2" fmla="*/ 11343 w 11343"/>
                <a:gd name="connsiteY2" fmla="*/ 302 h 10000"/>
                <a:gd name="connsiteX3" fmla="*/ 8000 w 11343"/>
                <a:gd name="connsiteY3" fmla="*/ 10000 h 10000"/>
                <a:gd name="connsiteX4" fmla="*/ 0 w 11343"/>
                <a:gd name="connsiteY4" fmla="*/ 10000 h 10000"/>
                <a:gd name="connsiteX0" fmla="*/ 0 w 11019"/>
                <a:gd name="connsiteY0" fmla="*/ 10000 h 10000"/>
                <a:gd name="connsiteX1" fmla="*/ 1676 w 11019"/>
                <a:gd name="connsiteY1" fmla="*/ 0 h 10000"/>
                <a:gd name="connsiteX2" fmla="*/ 11019 w 11019"/>
                <a:gd name="connsiteY2" fmla="*/ 302 h 10000"/>
                <a:gd name="connsiteX3" fmla="*/ 7676 w 11019"/>
                <a:gd name="connsiteY3" fmla="*/ 10000 h 10000"/>
                <a:gd name="connsiteX4" fmla="*/ 0 w 11019"/>
                <a:gd name="connsiteY4" fmla="*/ 10000 h 10000"/>
                <a:gd name="connsiteX0" fmla="*/ 0 w 11019"/>
                <a:gd name="connsiteY0" fmla="*/ 10151 h 10151"/>
                <a:gd name="connsiteX1" fmla="*/ 3759 w 11019"/>
                <a:gd name="connsiteY1" fmla="*/ 0 h 10151"/>
                <a:gd name="connsiteX2" fmla="*/ 11019 w 11019"/>
                <a:gd name="connsiteY2" fmla="*/ 453 h 10151"/>
                <a:gd name="connsiteX3" fmla="*/ 7676 w 11019"/>
                <a:gd name="connsiteY3" fmla="*/ 10151 h 10151"/>
                <a:gd name="connsiteX4" fmla="*/ 0 w 11019"/>
                <a:gd name="connsiteY4" fmla="*/ 10151 h 10151"/>
                <a:gd name="connsiteX0" fmla="*/ 0 w 11019"/>
                <a:gd name="connsiteY0" fmla="*/ 9698 h 9698"/>
                <a:gd name="connsiteX1" fmla="*/ 4685 w 11019"/>
                <a:gd name="connsiteY1" fmla="*/ 1 h 9698"/>
                <a:gd name="connsiteX2" fmla="*/ 11019 w 11019"/>
                <a:gd name="connsiteY2" fmla="*/ 0 h 9698"/>
                <a:gd name="connsiteX3" fmla="*/ 7676 w 11019"/>
                <a:gd name="connsiteY3" fmla="*/ 9698 h 9698"/>
                <a:gd name="connsiteX4" fmla="*/ 0 w 11019"/>
                <a:gd name="connsiteY4" fmla="*/ 9698 h 9698"/>
                <a:gd name="connsiteX0" fmla="*/ 0 w 10000"/>
                <a:gd name="connsiteY0" fmla="*/ 10155 h 10155"/>
                <a:gd name="connsiteX1" fmla="*/ 3202 w 10000"/>
                <a:gd name="connsiteY1" fmla="*/ 0 h 10155"/>
                <a:gd name="connsiteX2" fmla="*/ 10000 w 10000"/>
                <a:gd name="connsiteY2" fmla="*/ 155 h 10155"/>
                <a:gd name="connsiteX3" fmla="*/ 6966 w 10000"/>
                <a:gd name="connsiteY3" fmla="*/ 10155 h 10155"/>
                <a:gd name="connsiteX4" fmla="*/ 0 w 10000"/>
                <a:gd name="connsiteY4" fmla="*/ 10155 h 1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5">
                  <a:moveTo>
                    <a:pt x="0" y="10155"/>
                  </a:moveTo>
                  <a:lnTo>
                    <a:pt x="3202" y="0"/>
                  </a:lnTo>
                  <a:lnTo>
                    <a:pt x="10000" y="155"/>
                  </a:lnTo>
                  <a:lnTo>
                    <a:pt x="6966" y="10155"/>
                  </a:lnTo>
                  <a:lnTo>
                    <a:pt x="0" y="101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grpSp>
      <p:sp>
        <p:nvSpPr>
          <p:cNvPr id="23" name="Прямоугольник 22"/>
          <p:cNvSpPr/>
          <p:nvPr/>
        </p:nvSpPr>
        <p:spPr>
          <a:xfrm>
            <a:off x="0" y="228600"/>
            <a:ext cx="12192000" cy="533400"/>
          </a:xfrm>
          <a:prstGeom prst="rect">
            <a:avLst/>
          </a:prstGeom>
          <a:solidFill>
            <a:srgbClr val="6E6E6E"/>
          </a:solidFill>
          <a:ln>
            <a:noFill/>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latin typeface="Segoe UI Light" panose="020B0502040204020203" pitchFamily="34" charset="0"/>
              <a:cs typeface="Segoe UI Light" panose="020B0502040204020203" pitchFamily="34" charset="0"/>
            </a:endParaRPr>
          </a:p>
        </p:txBody>
      </p:sp>
      <p:sp>
        <p:nvSpPr>
          <p:cNvPr id="14" name="Заголовок 1"/>
          <p:cNvSpPr txBox="1">
            <a:spLocks/>
          </p:cNvSpPr>
          <p:nvPr/>
        </p:nvSpPr>
        <p:spPr>
          <a:xfrm>
            <a:off x="1265238" y="228600"/>
            <a:ext cx="9631362" cy="571500"/>
          </a:xfrm>
          <a:prstGeom prst="rect">
            <a:avLst/>
          </a:prstGeom>
        </p:spPr>
        <p:txBody>
          <a:bodyPr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Профессиональное программирование</a:t>
            </a:r>
            <a:r>
              <a:rPr lang="en-US" sz="3600" dirty="0">
                <a:solidFill>
                  <a:schemeClr val="bg1"/>
                </a:solidFill>
                <a:latin typeface="Segoe UI Light" panose="020B0502040204020203" pitchFamily="34" charset="0"/>
                <a:ea typeface="Segoe UI" pitchFamily="34" charset="0"/>
                <a:cs typeface="Segoe UI Light" panose="020B0502040204020203" pitchFamily="34" charset="0"/>
              </a:rPr>
              <a:t> </a:t>
            </a:r>
            <a:r>
              <a:rPr lang="ru-RU" sz="3600" dirty="0">
                <a:solidFill>
                  <a:schemeClr val="bg1"/>
                </a:solidFill>
                <a:latin typeface="Segoe UI Light" panose="020B0502040204020203" pitchFamily="34" charset="0"/>
                <a:ea typeface="Segoe UI" pitchFamily="34" charset="0"/>
                <a:cs typeface="Segoe UI Light" panose="020B0502040204020203" pitchFamily="34" charset="0"/>
              </a:rPr>
              <a:t>на языке </a:t>
            </a:r>
            <a:r>
              <a:rPr lang="ru-RU" sz="3600" dirty="0" err="1">
                <a:solidFill>
                  <a:schemeClr val="bg1"/>
                </a:solidFill>
                <a:latin typeface="Segoe UI Light" panose="020B0502040204020203" pitchFamily="34" charset="0"/>
                <a:ea typeface="Segoe UI" pitchFamily="34" charset="0"/>
                <a:cs typeface="Segoe UI Light" panose="020B0502040204020203" pitchFamily="34" charset="0"/>
              </a:rPr>
              <a:t>Java</a:t>
            </a:r>
            <a:endParaRPr lang="en-US" sz="36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 name="Rectangle 1"/>
          <p:cNvSpPr/>
          <p:nvPr/>
        </p:nvSpPr>
        <p:spPr>
          <a:xfrm>
            <a:off x="2514600" y="2172547"/>
            <a:ext cx="8153400" cy="1685077"/>
          </a:xfrm>
          <a:prstGeom prst="rect">
            <a:avLst/>
          </a:prstGeom>
        </p:spPr>
        <p:txBody>
          <a:bodyPr wrap="square">
            <a:spAutoFit/>
          </a:bodyPr>
          <a:lstStyle/>
          <a:p>
            <a:pPr lvl="0">
              <a:lnSpc>
                <a:spcPct val="150000"/>
              </a:lnSpc>
              <a:buClr>
                <a:srgbClr val="D04E1D"/>
              </a:buClr>
              <a:buSzPct val="99000"/>
            </a:pPr>
            <a:r>
              <a:rPr lang="ru-RU" sz="2000" dirty="0">
                <a:latin typeface="Segoe UI Light" panose="020B0502040204020203" pitchFamily="34" charset="0"/>
                <a:ea typeface="+mj-ea"/>
                <a:cs typeface="Segoe UI Light" panose="020B0502040204020203" pitchFamily="34" charset="0"/>
              </a:rPr>
              <a:t>Метод </a:t>
            </a:r>
            <a:r>
              <a:rPr lang="en-US" sz="2000" dirty="0">
                <a:solidFill>
                  <a:srgbClr val="DA724B"/>
                </a:solidFill>
                <a:latin typeface="Segoe UI Light" panose="020B0502040204020203" pitchFamily="34" charset="0"/>
                <a:ea typeface="+mj-ea"/>
                <a:cs typeface="Segoe UI Light" panose="020B0502040204020203" pitchFamily="34" charset="0"/>
              </a:rPr>
              <a:t>start</a:t>
            </a:r>
          </a:p>
          <a:p>
            <a:pPr lvl="0">
              <a:lnSpc>
                <a:spcPct val="150000"/>
              </a:lnSpc>
              <a:buClr>
                <a:srgbClr val="D04E1D"/>
              </a:buClr>
              <a:buSzPct val="99000"/>
            </a:pPr>
            <a:endParaRPr lang="en-US" sz="900" dirty="0">
              <a:latin typeface="Segoe UI Light" panose="020B0502040204020203" pitchFamily="34" charset="0"/>
              <a:ea typeface="+mj-ea"/>
              <a:cs typeface="Segoe UI Light" panose="020B0502040204020203" pitchFamily="34" charset="0"/>
            </a:endParaRPr>
          </a:p>
          <a:p>
            <a:pPr lvl="0">
              <a:lnSpc>
                <a:spcPct val="150000"/>
              </a:lnSpc>
              <a:buClr>
                <a:srgbClr val="D04E1D"/>
              </a:buClr>
              <a:buSzPct val="99000"/>
            </a:pPr>
            <a:r>
              <a:rPr lang="uk-UA" sz="2000" dirty="0" err="1">
                <a:latin typeface="Segoe UI Light" panose="020B0502040204020203" pitchFamily="34" charset="0"/>
                <a:ea typeface="+mj-ea"/>
                <a:cs typeface="Segoe UI Light" panose="020B0502040204020203" pitchFamily="34" charset="0"/>
              </a:rPr>
              <a:t>Перевод</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потока</a:t>
            </a:r>
            <a:r>
              <a:rPr lang="uk-UA" sz="2000" dirty="0">
                <a:latin typeface="Segoe UI Light" panose="020B0502040204020203" pitchFamily="34" charset="0"/>
                <a:ea typeface="+mj-ea"/>
                <a:cs typeface="Segoe UI Light" panose="020B0502040204020203" pitchFamily="34" charset="0"/>
              </a:rPr>
              <a:t> в </a:t>
            </a:r>
            <a:r>
              <a:rPr lang="uk-UA" sz="2000" dirty="0" err="1">
                <a:latin typeface="Segoe UI Light" panose="020B0502040204020203" pitchFamily="34" charset="0"/>
                <a:ea typeface="+mj-ea"/>
                <a:cs typeface="Segoe UI Light" panose="020B0502040204020203" pitchFamily="34" charset="0"/>
              </a:rPr>
              <a:t>соответствующее</a:t>
            </a:r>
            <a:r>
              <a:rPr lang="uk-UA" sz="2000" dirty="0">
                <a:latin typeface="Segoe UI Light" panose="020B0502040204020203" pitchFamily="34" charset="0"/>
                <a:ea typeface="+mj-ea"/>
                <a:cs typeface="Segoe UI Light" panose="020B0502040204020203" pitchFamily="34" charset="0"/>
              </a:rPr>
              <a:t> </a:t>
            </a:r>
            <a:r>
              <a:rPr lang="en-US" sz="2000" dirty="0">
                <a:latin typeface="Segoe UI Light" panose="020B0502040204020203" pitchFamily="34" charset="0"/>
                <a:ea typeface="+mj-ea"/>
                <a:cs typeface="Segoe UI Light" panose="020B0502040204020203" pitchFamily="34" charset="0"/>
              </a:rPr>
              <a:t/>
            </a:r>
            <a:br>
              <a:rPr lang="en-US" sz="2000" dirty="0">
                <a:latin typeface="Segoe UI Light" panose="020B0502040204020203" pitchFamily="34" charset="0"/>
                <a:ea typeface="+mj-ea"/>
                <a:cs typeface="Segoe UI Light" panose="020B0502040204020203" pitchFamily="34" charset="0"/>
              </a:rPr>
            </a:br>
            <a:r>
              <a:rPr lang="uk-UA" sz="2000" dirty="0">
                <a:latin typeface="Segoe UI Light" panose="020B0502040204020203" pitchFamily="34" charset="0"/>
                <a:ea typeface="+mj-ea"/>
                <a:cs typeface="Segoe UI Light" panose="020B0502040204020203" pitchFamily="34" charset="0"/>
              </a:rPr>
              <a:t>(</a:t>
            </a:r>
            <a:r>
              <a:rPr lang="en-US" sz="2000" dirty="0">
                <a:latin typeface="Segoe UI Light" panose="020B0502040204020203" pitchFamily="34" charset="0"/>
                <a:ea typeface="+mj-ea"/>
                <a:cs typeface="Segoe UI Light" panose="020B0502040204020203" pitchFamily="34" charset="0"/>
              </a:rPr>
              <a:t>runnable</a:t>
            </a:r>
            <a:r>
              <a:rPr lang="uk-UA" sz="2000" dirty="0">
                <a:latin typeface="Segoe UI Light" panose="020B0502040204020203" pitchFamily="34" charset="0"/>
                <a:ea typeface="+mj-ea"/>
                <a:cs typeface="Segoe UI Light" panose="020B0502040204020203" pitchFamily="34" charset="0"/>
              </a:rPr>
              <a:t>) </a:t>
            </a:r>
            <a:r>
              <a:rPr lang="uk-UA" sz="2000" dirty="0" err="1">
                <a:latin typeface="Segoe UI Light" panose="020B0502040204020203" pitchFamily="34" charset="0"/>
                <a:ea typeface="+mj-ea"/>
                <a:cs typeface="Segoe UI Light" panose="020B0502040204020203" pitchFamily="34" charset="0"/>
              </a:rPr>
              <a:t>состояние</a:t>
            </a:r>
            <a:r>
              <a:rPr lang="uk-UA" sz="2000" dirty="0">
                <a:latin typeface="Segoe UI Light" panose="020B0502040204020203" pitchFamily="34" charset="0"/>
                <a:ea typeface="+mj-ea"/>
                <a:cs typeface="Segoe UI Light" panose="020B0502040204020203" pitchFamily="34" charset="0"/>
              </a:rPr>
              <a:t> </a:t>
            </a:r>
            <a:endParaRPr lang="ru-RU" sz="2000" dirty="0">
              <a:latin typeface="Segoe UI Light" panose="020B0502040204020203" pitchFamily="34" charset="0"/>
              <a:ea typeface="+mj-ea"/>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504536"/>
            <a:ext cx="3357561" cy="3357561"/>
          </a:xfrm>
          <a:prstGeom prst="rect">
            <a:avLst/>
          </a:prstGeom>
        </p:spPr>
      </p:pic>
    </p:spTree>
    <p:extLst>
      <p:ext uri="{BB962C8B-B14F-4D97-AF65-F5344CB8AC3E}">
        <p14:creationId xmlns:p14="http://schemas.microsoft.com/office/powerpoint/2010/main" val="3729640629"/>
      </p:ext>
    </p:extLst>
  </p:cSld>
  <p:clrMapOvr>
    <a:masterClrMapping/>
  </p:clrMapOvr>
</p:sld>
</file>

<file path=ppt/theme/theme1.xml><?xml version="1.0" encoding="utf-8"?>
<a:theme xmlns:a="http://schemas.openxmlformats.org/drawingml/2006/main" name="Введение в Enterprise Libra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Введение в Enterprise Libra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44298</TotalTime>
  <Words>1238</Words>
  <Application>Microsoft Office PowerPoint</Application>
  <PresentationFormat>Широкоэкранный</PresentationFormat>
  <Paragraphs>320</Paragraphs>
  <Slides>42</Slides>
  <Notes>41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42</vt:i4>
      </vt:variant>
    </vt:vector>
  </HeadingPairs>
  <TitlesOfParts>
    <vt:vector size="51" baseType="lpstr">
      <vt:lpstr>Arial</vt:lpstr>
      <vt:lpstr>Calibri</vt:lpstr>
      <vt:lpstr>Palace Script MT</vt:lpstr>
      <vt:lpstr>Segoe UI</vt:lpstr>
      <vt:lpstr>Segoe UI Light</vt:lpstr>
      <vt:lpstr>Webdings</vt:lpstr>
      <vt:lpstr>Wingdings</vt:lpstr>
      <vt:lpstr>Введение в Enterprise Library</vt:lpstr>
      <vt:lpstr>1_Введение в Enterprise Library</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Library</dc:title>
  <dc:creator>Alexander</dc:creator>
  <cp:lastModifiedBy>Vladimir Vinohradov</cp:lastModifiedBy>
  <cp:revision>3220</cp:revision>
  <dcterms:created xsi:type="dcterms:W3CDTF">2010-11-10T13:30:04Z</dcterms:created>
  <dcterms:modified xsi:type="dcterms:W3CDTF">2017-08-07T09:56:27Z</dcterms:modified>
</cp:coreProperties>
</file>